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Lst>
  <p:sldSz cx="12192000" cy="6858000"/>
  <p:notesSz cx="6858000" cy="9144000"/>
  <p:embeddedFontLst>
    <p:embeddedFont>
      <p:font typeface="Rockwell" panose="02060603020205020403" pitchFamily="18" charset="0"/>
      <p:regular r:id="rId82"/>
      <p:bold r:id="rId83"/>
      <p:italic r:id="rId84"/>
      <p:boldItalic r:id="rId85"/>
    </p:embeddedFont>
    <p:embeddedFont>
      <p:font typeface="Roboto" panose="020B0604020202020204" charset="0"/>
      <p:regular r:id="rId86"/>
      <p:bold r:id="rId87"/>
      <p:italic r:id="rId88"/>
      <p:boldItalic r:id="rId89"/>
    </p:embeddedFont>
    <p:embeddedFont>
      <p:font typeface="Montserrat" panose="020B0604020202020204" charset="0"/>
      <p:regular r:id="rId90"/>
      <p:bold r:id="rId91"/>
      <p:italic r:id="rId92"/>
      <p:boldItalic r:id="rId93"/>
    </p:embeddedFont>
    <p:embeddedFont>
      <p:font typeface="Calibri" panose="020F050202020403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8" roundtripDataSignature="AMtx7mge8Hpp9xJxssTlQn+FagD87VIe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B7057-0DDD-46D6-BF79-679BFEB8A886}">
  <a:tblStyle styleId="{C58B7057-0DDD-46D6-BF79-679BFEB8A886}" styleName="Table_0">
    <a:wholeTbl>
      <a:tcTxStyle b="off" i="off">
        <a:font>
          <a:latin typeface="Rockwell"/>
          <a:ea typeface="Rockwell"/>
          <a:cs typeface="Rockwel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9F9F9"/>
          </a:solidFill>
        </a:fill>
      </a:tcStyle>
    </a:wholeTbl>
    <a:band1H>
      <a:tcTxStyle/>
      <a:tcStyle>
        <a:tcBdr/>
        <a:fill>
          <a:solidFill>
            <a:srgbClr val="F2F2F2"/>
          </a:solidFill>
        </a:fill>
      </a:tcStyle>
    </a:band1H>
    <a:band2H>
      <a:tcTxStyle/>
      <a:tcStyle>
        <a:tcBdr/>
      </a:tcStyle>
    </a:band2H>
    <a:band1V>
      <a:tcTxStyle/>
      <a:tcStyle>
        <a:tcBdr/>
        <a:fill>
          <a:solidFill>
            <a:srgbClr val="F2F2F2"/>
          </a:solidFill>
        </a:fill>
      </a:tcStyle>
    </a:band1V>
    <a:band2V>
      <a:tcTxStyle/>
      <a:tcStyle>
        <a:tcBdr/>
      </a:tcStyle>
    </a:band2V>
    <a:lastCol>
      <a:tcTxStyle b="on" i="off">
        <a:font>
          <a:latin typeface="Rockwell"/>
          <a:ea typeface="Rockwell"/>
          <a:cs typeface="Rockwell"/>
        </a:font>
        <a:schemeClr val="lt1"/>
      </a:tcTxStyle>
      <a:tcStyle>
        <a:tcBdr/>
        <a:fill>
          <a:solidFill>
            <a:schemeClr val="accent1"/>
          </a:solidFill>
        </a:fill>
      </a:tcStyle>
    </a:lastCol>
    <a:firstCol>
      <a:tcTxStyle b="on" i="off">
        <a:font>
          <a:latin typeface="Rockwell"/>
          <a:ea typeface="Rockwell"/>
          <a:cs typeface="Rockwell"/>
        </a:font>
        <a:schemeClr val="lt1"/>
      </a:tcTxStyle>
      <a:tcStyle>
        <a:tcBdr/>
        <a:fill>
          <a:solidFill>
            <a:schemeClr val="accent1"/>
          </a:solidFill>
        </a:fill>
      </a:tcStyle>
    </a:firstCol>
    <a:lastRow>
      <a:tcTxStyle b="on" i="off">
        <a:font>
          <a:latin typeface="Rockwell"/>
          <a:ea typeface="Rockwell"/>
          <a:cs typeface="Rockwel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Rockwell"/>
          <a:ea typeface="Rockwell"/>
          <a:cs typeface="Rockwel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customschemas.google.com/relationships/presentationmetadata" Target="meta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6b635effe_1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6b635effe_1_3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146b635effe_1_3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6b635effe_1_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46b635effe_1_3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g146b635effe_1_3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46b635effe_1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46b635effe_1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146b635effe_1_3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7" name="Google Shape;73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7" name="Google Shape;74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5" name="Google Shape;76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3" name="Google Shape;78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487c6d8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487c6d88b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1487c6d88b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487c6d88b8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487c6d88b8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1487c6d88b8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487c6d88b8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487c6d88b8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g1487c6d88b8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487c6d88b8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487c6d88b8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g1487c6d88b8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487c6d88b8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487c6d88b8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g1487c6d88b8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487c6d88b8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487c6d88b8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1487c6d88b8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87c6d88b8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87c6d88b8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g1487c6d88b8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487c6d88b8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487c6d88b8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g1487c6d88b8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487c6d88b8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487c6d88b8_0_1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g1487c6d88b8_0_1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487c6d88b8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487c6d88b8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g1487c6d88b8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487c6d88b8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487c6d88b8_0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5" name="Google Shape;865;g1487c6d88b8_0_2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487c6d88b8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487c6d88b8_0_2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g1487c6d88b8_0_2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487c6d88b8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487c6d88b8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g1487c6d88b8_0_2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487c6d88b8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487c6d88b8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1487c6d88b8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487c6d88b8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487c6d88b8_0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g1487c6d88b8_0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487c6d88b8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487c6d88b8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g1487c6d88b8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146b635effe_1_276"/>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g146b635effe_1_276"/>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146b635effe_1_27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146b635effe_1_3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146b635effe_1_3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1" name="Google Shape;51;g146b635effe_1_3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146b635effe_1_3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4"/>
        <p:cNvGrpSpPr/>
        <p:nvPr/>
      </p:nvGrpSpPr>
      <p:grpSpPr>
        <a:xfrm>
          <a:off x="0" y="0"/>
          <a:ext cx="0" cy="0"/>
          <a:chOff x="0" y="0"/>
          <a:chExt cx="0" cy="0"/>
        </a:xfrm>
      </p:grpSpPr>
      <p:sp>
        <p:nvSpPr>
          <p:cNvPr id="55" name="Google Shape;55;g146b635effe_1_317"/>
          <p:cNvSpPr/>
          <p:nvPr/>
        </p:nvSpPr>
        <p:spPr>
          <a:xfrm>
            <a:off x="1" y="0"/>
            <a:ext cx="9347100" cy="68397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pic>
        <p:nvPicPr>
          <p:cNvPr id="56" name="Google Shape;56;g146b635effe_1_317" descr="D:\General\upil_logo.tiff"/>
          <p:cNvPicPr preferRelativeResize="0"/>
          <p:nvPr/>
        </p:nvPicPr>
        <p:blipFill rotWithShape="1">
          <a:blip r:embed="rId3">
            <a:alphaModFix/>
          </a:blip>
          <a:srcRect/>
          <a:stretch/>
        </p:blipFill>
        <p:spPr>
          <a:xfrm>
            <a:off x="76200" y="6353175"/>
            <a:ext cx="404813" cy="428625"/>
          </a:xfrm>
          <a:prstGeom prst="rect">
            <a:avLst/>
          </a:prstGeom>
          <a:noFill/>
          <a:ln>
            <a:noFill/>
          </a:ln>
        </p:spPr>
      </p:pic>
      <p:sp>
        <p:nvSpPr>
          <p:cNvPr id="57" name="Google Shape;57;g146b635effe_1_317"/>
          <p:cNvSpPr/>
          <p:nvPr/>
        </p:nvSpPr>
        <p:spPr>
          <a:xfrm>
            <a:off x="9347200" y="0"/>
            <a:ext cx="2844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58" name="Google Shape;58;g146b635effe_1_317"/>
          <p:cNvSpPr txBox="1">
            <a:spLocks noGrp="1"/>
          </p:cNvSpPr>
          <p:nvPr>
            <p:ph type="subTitle" idx="1"/>
          </p:nvPr>
        </p:nvSpPr>
        <p:spPr>
          <a:xfrm>
            <a:off x="6384032" y="2052960"/>
            <a:ext cx="5604900" cy="18288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SzPts val="1330"/>
              <a:buNone/>
              <a:defRPr sz="1900">
                <a:solidFill>
                  <a:srgbClr val="FF0000"/>
                </a:solidFill>
                <a:latin typeface="Times New Roman"/>
                <a:ea typeface="Times New Roman"/>
                <a:cs typeface="Times New Roman"/>
                <a:sym typeface="Times New Roman"/>
              </a:defRPr>
            </a:lvl1pPr>
            <a:lvl2pPr lvl="1" algn="ctr" rtl="0">
              <a:spcBef>
                <a:spcPts val="1600"/>
              </a:spcBef>
              <a:spcAft>
                <a:spcPts val="0"/>
              </a:spcAft>
              <a:buSzPts val="2340"/>
              <a:buFont typeface="Rockwell"/>
              <a:buNone/>
              <a:defRPr>
                <a:solidFill>
                  <a:schemeClr val="lt1"/>
                </a:solidFill>
              </a:defRPr>
            </a:lvl2pPr>
            <a:lvl3pPr lvl="2" algn="ctr" rtl="0">
              <a:spcBef>
                <a:spcPts val="1600"/>
              </a:spcBef>
              <a:spcAft>
                <a:spcPts val="0"/>
              </a:spcAft>
              <a:buSzPts val="2300"/>
              <a:buNone/>
              <a:defRPr>
                <a:solidFill>
                  <a:schemeClr val="lt1"/>
                </a:solidFill>
              </a:defRPr>
            </a:lvl3pPr>
            <a:lvl4pPr lvl="3" algn="ctr" rtl="0">
              <a:spcBef>
                <a:spcPts val="1600"/>
              </a:spcBef>
              <a:spcAft>
                <a:spcPts val="0"/>
              </a:spcAft>
              <a:buSzPts val="2000"/>
              <a:buNone/>
              <a:defRPr>
                <a:solidFill>
                  <a:schemeClr val="lt1"/>
                </a:solidFill>
              </a:defRPr>
            </a:lvl4pPr>
            <a:lvl5pPr lvl="4" algn="ctr" rtl="0">
              <a:spcBef>
                <a:spcPts val="1600"/>
              </a:spcBef>
              <a:spcAft>
                <a:spcPts val="0"/>
              </a:spcAft>
              <a:buSzPts val="1900"/>
              <a:buNone/>
              <a:defRPr>
                <a:solidFill>
                  <a:schemeClr val="lt1"/>
                </a:solidFill>
              </a:defRPr>
            </a:lvl5pPr>
            <a:lvl6pPr lvl="5" algn="ctr" rtl="0">
              <a:spcBef>
                <a:spcPts val="1600"/>
              </a:spcBef>
              <a:spcAft>
                <a:spcPts val="0"/>
              </a:spcAft>
              <a:buSzPts val="1800"/>
              <a:buNone/>
              <a:defRPr>
                <a:solidFill>
                  <a:schemeClr val="lt1"/>
                </a:solidFill>
              </a:defRPr>
            </a:lvl6pPr>
            <a:lvl7pPr lvl="6" algn="ctr" rtl="0">
              <a:spcBef>
                <a:spcPts val="1600"/>
              </a:spcBef>
              <a:spcAft>
                <a:spcPts val="0"/>
              </a:spcAft>
              <a:buSzPts val="1600"/>
              <a:buNone/>
              <a:defRPr>
                <a:solidFill>
                  <a:schemeClr val="lt1"/>
                </a:solidFill>
              </a:defRPr>
            </a:lvl7pPr>
            <a:lvl8pPr lvl="7" algn="ctr" rtl="0">
              <a:spcBef>
                <a:spcPts val="1600"/>
              </a:spcBef>
              <a:spcAft>
                <a:spcPts val="0"/>
              </a:spcAft>
              <a:buSzPts val="1600"/>
              <a:buNone/>
              <a:defRPr>
                <a:solidFill>
                  <a:schemeClr val="lt1"/>
                </a:solidFill>
              </a:defRPr>
            </a:lvl8pPr>
            <a:lvl9pPr lvl="8" algn="ctr" rtl="0">
              <a:spcBef>
                <a:spcPts val="1600"/>
              </a:spcBef>
              <a:spcAft>
                <a:spcPts val="1600"/>
              </a:spcAft>
              <a:buSzPts val="1600"/>
              <a:buNone/>
              <a:defRPr>
                <a:solidFill>
                  <a:schemeClr val="lt1"/>
                </a:solidFill>
              </a:defRPr>
            </a:lvl9pPr>
          </a:lstStyle>
          <a:p>
            <a:endParaRPr/>
          </a:p>
        </p:txBody>
      </p:sp>
      <p:sp>
        <p:nvSpPr>
          <p:cNvPr id="59" name="Google Shape;59;g146b635effe_1_317"/>
          <p:cNvSpPr txBox="1">
            <a:spLocks noGrp="1"/>
          </p:cNvSpPr>
          <p:nvPr>
            <p:ph type="ftr" idx="11"/>
          </p:nvPr>
        </p:nvSpPr>
        <p:spPr>
          <a:xfrm>
            <a:off x="3061185" y="6539056"/>
            <a:ext cx="3225300" cy="2742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sz="1600" b="1">
                <a:solidFill>
                  <a:srgbClr val="FF0000"/>
                </a:solidFill>
                <a:latin typeface="Times New Roman"/>
                <a:ea typeface="Times New Roman"/>
                <a:cs typeface="Times New Roman"/>
                <a:sym typeface="Times New Roman"/>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g146b635effe_1_317"/>
          <p:cNvSpPr txBox="1">
            <a:spLocks noGrp="1"/>
          </p:cNvSpPr>
          <p:nvPr>
            <p:ph type="sldNum" idx="12"/>
          </p:nvPr>
        </p:nvSpPr>
        <p:spPr>
          <a:xfrm>
            <a:off x="11518604" y="6514568"/>
            <a:ext cx="619200" cy="274200"/>
          </a:xfrm>
          <a:prstGeom prst="rect">
            <a:avLst/>
          </a:prstGeom>
          <a:noFill/>
          <a:ln>
            <a:noFill/>
          </a:ln>
        </p:spPr>
        <p:txBody>
          <a:bodyPr spcFirstLastPara="1" wrap="square" lIns="91425" tIns="45700" rIns="91425" bIns="45700" anchor="ctr" anchorCtr="0">
            <a:normAutofit fontScale="92500" lnSpcReduction="20000"/>
          </a:bodyPr>
          <a:lstStyle>
            <a:lvl1pPr marL="0" lvl="0" indent="0" algn="r" rtl="0">
              <a:spcBef>
                <a:spcPts val="0"/>
              </a:spcBef>
              <a:buNone/>
              <a:defRPr sz="1600" b="0" i="0" u="none" strike="noStrike" cap="none">
                <a:solidFill>
                  <a:srgbClr val="FF0000"/>
                </a:solidFill>
                <a:latin typeface="Rockwell"/>
                <a:ea typeface="Rockwell"/>
                <a:cs typeface="Rockwell"/>
                <a:sym typeface="Rockwell"/>
              </a:defRPr>
            </a:lvl1pPr>
            <a:lvl2pPr marL="0" lvl="1" indent="0" algn="r" rtl="0">
              <a:spcBef>
                <a:spcPts val="0"/>
              </a:spcBef>
              <a:buNone/>
              <a:defRPr sz="1600" b="0" i="0" u="none" strike="noStrike" cap="none">
                <a:solidFill>
                  <a:srgbClr val="FF0000"/>
                </a:solidFill>
                <a:latin typeface="Rockwell"/>
                <a:ea typeface="Rockwell"/>
                <a:cs typeface="Rockwell"/>
                <a:sym typeface="Rockwell"/>
              </a:defRPr>
            </a:lvl2pPr>
            <a:lvl3pPr marL="0" lvl="2" indent="0" algn="r" rtl="0">
              <a:spcBef>
                <a:spcPts val="0"/>
              </a:spcBef>
              <a:buNone/>
              <a:defRPr sz="1600" b="0" i="0" u="none" strike="noStrike" cap="none">
                <a:solidFill>
                  <a:srgbClr val="FF0000"/>
                </a:solidFill>
                <a:latin typeface="Rockwell"/>
                <a:ea typeface="Rockwell"/>
                <a:cs typeface="Rockwell"/>
                <a:sym typeface="Rockwell"/>
              </a:defRPr>
            </a:lvl3pPr>
            <a:lvl4pPr marL="0" lvl="3" indent="0" algn="r" rtl="0">
              <a:spcBef>
                <a:spcPts val="0"/>
              </a:spcBef>
              <a:buNone/>
              <a:defRPr sz="1600" b="0" i="0" u="none" strike="noStrike" cap="none">
                <a:solidFill>
                  <a:srgbClr val="FF0000"/>
                </a:solidFill>
                <a:latin typeface="Rockwell"/>
                <a:ea typeface="Rockwell"/>
                <a:cs typeface="Rockwell"/>
                <a:sym typeface="Rockwell"/>
              </a:defRPr>
            </a:lvl4pPr>
            <a:lvl5pPr marL="0" lvl="4" indent="0" algn="r" rtl="0">
              <a:spcBef>
                <a:spcPts val="0"/>
              </a:spcBef>
              <a:buNone/>
              <a:defRPr sz="1600" b="0" i="0" u="none" strike="noStrike" cap="none">
                <a:solidFill>
                  <a:srgbClr val="FF0000"/>
                </a:solidFill>
                <a:latin typeface="Rockwell"/>
                <a:ea typeface="Rockwell"/>
                <a:cs typeface="Rockwell"/>
                <a:sym typeface="Rockwell"/>
              </a:defRPr>
            </a:lvl5pPr>
            <a:lvl6pPr marL="0" lvl="5" indent="0" algn="r" rtl="0">
              <a:spcBef>
                <a:spcPts val="0"/>
              </a:spcBef>
              <a:buNone/>
              <a:defRPr sz="1600" b="0" i="0" u="none" strike="noStrike" cap="none">
                <a:solidFill>
                  <a:srgbClr val="FF0000"/>
                </a:solidFill>
                <a:latin typeface="Rockwell"/>
                <a:ea typeface="Rockwell"/>
                <a:cs typeface="Rockwell"/>
                <a:sym typeface="Rockwell"/>
              </a:defRPr>
            </a:lvl6pPr>
            <a:lvl7pPr marL="0" lvl="6" indent="0" algn="r" rtl="0">
              <a:spcBef>
                <a:spcPts val="0"/>
              </a:spcBef>
              <a:buNone/>
              <a:defRPr sz="1600" b="0" i="0" u="none" strike="noStrike" cap="none">
                <a:solidFill>
                  <a:srgbClr val="FF0000"/>
                </a:solidFill>
                <a:latin typeface="Rockwell"/>
                <a:ea typeface="Rockwell"/>
                <a:cs typeface="Rockwell"/>
                <a:sym typeface="Rockwell"/>
              </a:defRPr>
            </a:lvl7pPr>
            <a:lvl8pPr marL="0" lvl="7" indent="0" algn="r" rtl="0">
              <a:spcBef>
                <a:spcPts val="0"/>
              </a:spcBef>
              <a:buNone/>
              <a:defRPr sz="1600" b="0" i="0" u="none" strike="noStrike" cap="none">
                <a:solidFill>
                  <a:srgbClr val="FF0000"/>
                </a:solidFill>
                <a:latin typeface="Rockwell"/>
                <a:ea typeface="Rockwell"/>
                <a:cs typeface="Rockwell"/>
                <a:sym typeface="Rockwell"/>
              </a:defRPr>
            </a:lvl8pPr>
            <a:lvl9pPr marL="0" lvl="8" indent="0" algn="r" rtl="0">
              <a:spcBef>
                <a:spcPts val="0"/>
              </a:spcBef>
              <a:buNone/>
              <a:defRPr sz="1600" b="0" i="0" u="none" strike="noStrike" cap="none">
                <a:solidFill>
                  <a:srgbClr val="FF0000"/>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g146b635effe_1_317"/>
          <p:cNvSpPr txBox="1"/>
          <p:nvPr/>
        </p:nvSpPr>
        <p:spPr>
          <a:xfrm>
            <a:off x="7444863" y="6565328"/>
            <a:ext cx="4064100" cy="27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Chandramouli, Asha, Abhilash, Meena</a:t>
            </a:r>
            <a:endParaRPr sz="1600" b="1" i="0" u="none" strike="noStrike" cap="none">
              <a:solidFill>
                <a:srgbClr val="FF0000"/>
              </a:solidFill>
              <a:latin typeface="Times New Roman"/>
              <a:ea typeface="Times New Roman"/>
              <a:cs typeface="Times New Roman"/>
              <a:sym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g146b635effe_1_325"/>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b" anchorCtr="0">
            <a:normAutofit/>
          </a:bodyPr>
          <a:lstStyle>
            <a:lvl1pPr lvl="0" algn="r" rtl="0">
              <a:spcBef>
                <a:spcPts val="0"/>
              </a:spcBef>
              <a:spcAft>
                <a:spcPts val="0"/>
              </a:spcAft>
              <a:buClr>
                <a:srgbClr val="ECECEC"/>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64" name="Google Shape;64;g146b635effe_1_325"/>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spcBef>
                <a:spcPts val="0"/>
              </a:spcBef>
              <a:spcAft>
                <a:spcPts val="0"/>
              </a:spcAft>
              <a:buSzPts val="1680"/>
              <a:buNone/>
              <a:defRPr sz="2400" b="1"/>
            </a:lvl1pPr>
            <a:lvl2pPr marL="914400" lvl="1" indent="-228600" algn="l" rtl="0">
              <a:spcBef>
                <a:spcPts val="1600"/>
              </a:spcBef>
              <a:spcAft>
                <a:spcPts val="0"/>
              </a:spcAft>
              <a:buSzPts val="1800"/>
              <a:buFont typeface="Rockwell"/>
              <a:buNone/>
              <a:defRPr sz="2000" b="1"/>
            </a:lvl2pPr>
            <a:lvl3pPr marL="1371600" lvl="2" indent="-228600" algn="l" rtl="0">
              <a:spcBef>
                <a:spcPts val="1600"/>
              </a:spcBef>
              <a:spcAft>
                <a:spcPts val="0"/>
              </a:spcAft>
              <a:buSzPts val="1800"/>
              <a:buNone/>
              <a:defRPr sz="1800" b="1"/>
            </a:lvl3pPr>
            <a:lvl4pPr marL="1828800" lvl="3" indent="-228600" algn="l" rtl="0">
              <a:spcBef>
                <a:spcPts val="1600"/>
              </a:spcBef>
              <a:spcAft>
                <a:spcPts val="0"/>
              </a:spcAft>
              <a:buSzPts val="1600"/>
              <a:buNone/>
              <a:defRPr sz="1600" b="1"/>
            </a:lvl4pPr>
            <a:lvl5pPr marL="2286000" lvl="4" indent="-228600" algn="l" rtl="0">
              <a:spcBef>
                <a:spcPts val="1600"/>
              </a:spcBef>
              <a:spcAft>
                <a:spcPts val="0"/>
              </a:spcAft>
              <a:buSzPts val="1600"/>
              <a:buNone/>
              <a:defRPr sz="1600" b="1"/>
            </a:lvl5pPr>
            <a:lvl6pPr marL="2743200" lvl="5" indent="-228600" algn="l" rtl="0">
              <a:spcBef>
                <a:spcPts val="1600"/>
              </a:spcBef>
              <a:spcAft>
                <a:spcPts val="0"/>
              </a:spcAft>
              <a:buSzPts val="1600"/>
              <a:buNone/>
              <a:defRPr sz="1600" b="1"/>
            </a:lvl6pPr>
            <a:lvl7pPr marL="3200400" lvl="6" indent="-228600" algn="l" rtl="0">
              <a:spcBef>
                <a:spcPts val="1600"/>
              </a:spcBef>
              <a:spcAft>
                <a:spcPts val="0"/>
              </a:spcAft>
              <a:buSzPts val="1600"/>
              <a:buNone/>
              <a:defRPr sz="1600" b="1"/>
            </a:lvl7pPr>
            <a:lvl8pPr marL="3657600" lvl="7" indent="-228600" algn="l" rtl="0">
              <a:spcBef>
                <a:spcPts val="1600"/>
              </a:spcBef>
              <a:spcAft>
                <a:spcPts val="0"/>
              </a:spcAft>
              <a:buSzPts val="1600"/>
              <a:buNone/>
              <a:defRPr sz="1600" b="1"/>
            </a:lvl8pPr>
            <a:lvl9pPr marL="4114800" lvl="8" indent="-228600" algn="l" rtl="0">
              <a:spcBef>
                <a:spcPts val="1600"/>
              </a:spcBef>
              <a:spcAft>
                <a:spcPts val="1600"/>
              </a:spcAft>
              <a:buSzPts val="1600"/>
              <a:buNone/>
              <a:defRPr sz="1600" b="1"/>
            </a:lvl9pPr>
          </a:lstStyle>
          <a:p>
            <a:endParaRPr/>
          </a:p>
        </p:txBody>
      </p:sp>
      <p:sp>
        <p:nvSpPr>
          <p:cNvPr id="65" name="Google Shape;65;g146b635effe_1_325"/>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08610" algn="l" rtl="0">
              <a:spcBef>
                <a:spcPts val="0"/>
              </a:spcBef>
              <a:spcAft>
                <a:spcPts val="0"/>
              </a:spcAft>
              <a:buSzPts val="1260"/>
              <a:buChar char="●"/>
              <a:defRPr/>
            </a:lvl1pPr>
            <a:lvl2pPr marL="914400" lvl="1" indent="-331469" algn="l" rtl="0">
              <a:spcBef>
                <a:spcPts val="1600"/>
              </a:spcBef>
              <a:spcAft>
                <a:spcPts val="0"/>
              </a:spcAft>
              <a:buSzPts val="1620"/>
              <a:buChar char="○"/>
              <a:defRPr/>
            </a:lvl2pPr>
            <a:lvl3pPr marL="1371600" lvl="2" indent="-342900" algn="l" rtl="0">
              <a:spcBef>
                <a:spcPts val="1600"/>
              </a:spcBef>
              <a:spcAft>
                <a:spcPts val="0"/>
              </a:spcAft>
              <a:buSzPts val="1800"/>
              <a:buChar char="■"/>
              <a:defRPr/>
            </a:lvl3pPr>
            <a:lvl4pPr marL="1828800" lvl="3" indent="-342900" algn="l" rtl="0">
              <a:spcBef>
                <a:spcPts val="1600"/>
              </a:spcBef>
              <a:spcAft>
                <a:spcPts val="0"/>
              </a:spcAft>
              <a:buSzPts val="1800"/>
              <a:buChar char="●"/>
              <a:defRPr/>
            </a:lvl4pPr>
            <a:lvl5pPr marL="2286000" lvl="4" indent="-342900" algn="l" rtl="0">
              <a:spcBef>
                <a:spcPts val="1600"/>
              </a:spcBef>
              <a:spcAft>
                <a:spcPts val="0"/>
              </a:spcAft>
              <a:buSzPts val="1800"/>
              <a:buChar char="○"/>
              <a:defRPr/>
            </a:lvl5pPr>
            <a:lvl6pPr marL="2743200" lvl="5" indent="-342900" algn="l" rtl="0">
              <a:spcBef>
                <a:spcPts val="1600"/>
              </a:spcBef>
              <a:spcAft>
                <a:spcPts val="0"/>
              </a:spcAft>
              <a:buSzPts val="1800"/>
              <a:buChar char="■"/>
              <a:defRPr/>
            </a:lvl6pPr>
            <a:lvl7pPr marL="3200400" lvl="6" indent="-342900" algn="l" rtl="0">
              <a:spcBef>
                <a:spcPts val="1600"/>
              </a:spcBef>
              <a:spcAft>
                <a:spcPts val="0"/>
              </a:spcAft>
              <a:buSzPts val="1800"/>
              <a:buChar char="●"/>
              <a:defRPr/>
            </a:lvl7pPr>
            <a:lvl8pPr marL="3657600" lvl="7" indent="-342900" algn="l" rtl="0">
              <a:spcBef>
                <a:spcPts val="1600"/>
              </a:spcBef>
              <a:spcAft>
                <a:spcPts val="0"/>
              </a:spcAft>
              <a:buSzPts val="1800"/>
              <a:buChar char="○"/>
              <a:defRPr/>
            </a:lvl8pPr>
            <a:lvl9pPr marL="4114800" lvl="8" indent="-342900" algn="l" rtl="0">
              <a:spcBef>
                <a:spcPts val="1600"/>
              </a:spcBef>
              <a:spcAft>
                <a:spcPts val="1600"/>
              </a:spcAft>
              <a:buSzPts val="1800"/>
              <a:buChar char="■"/>
              <a:defRPr/>
            </a:lvl9pPr>
          </a:lstStyle>
          <a:p>
            <a:endParaRPr/>
          </a:p>
        </p:txBody>
      </p:sp>
      <p:sp>
        <p:nvSpPr>
          <p:cNvPr id="66" name="Google Shape;66;g146b635effe_1_325"/>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spcBef>
                <a:spcPts val="0"/>
              </a:spcBef>
              <a:spcAft>
                <a:spcPts val="0"/>
              </a:spcAft>
              <a:buSzPts val="1680"/>
              <a:buNone/>
              <a:defRPr sz="2400" b="1"/>
            </a:lvl1pPr>
            <a:lvl2pPr marL="914400" lvl="1" indent="-228600" algn="l" rtl="0">
              <a:spcBef>
                <a:spcPts val="1600"/>
              </a:spcBef>
              <a:spcAft>
                <a:spcPts val="0"/>
              </a:spcAft>
              <a:buSzPts val="1800"/>
              <a:buFont typeface="Rockwell"/>
              <a:buNone/>
              <a:defRPr sz="2000" b="1"/>
            </a:lvl2pPr>
            <a:lvl3pPr marL="1371600" lvl="2" indent="-228600" algn="l" rtl="0">
              <a:spcBef>
                <a:spcPts val="1600"/>
              </a:spcBef>
              <a:spcAft>
                <a:spcPts val="0"/>
              </a:spcAft>
              <a:buSzPts val="1800"/>
              <a:buNone/>
              <a:defRPr sz="1800" b="1"/>
            </a:lvl3pPr>
            <a:lvl4pPr marL="1828800" lvl="3" indent="-228600" algn="l" rtl="0">
              <a:spcBef>
                <a:spcPts val="1600"/>
              </a:spcBef>
              <a:spcAft>
                <a:spcPts val="0"/>
              </a:spcAft>
              <a:buSzPts val="1600"/>
              <a:buNone/>
              <a:defRPr sz="1600" b="1"/>
            </a:lvl4pPr>
            <a:lvl5pPr marL="2286000" lvl="4" indent="-228600" algn="l" rtl="0">
              <a:spcBef>
                <a:spcPts val="1600"/>
              </a:spcBef>
              <a:spcAft>
                <a:spcPts val="0"/>
              </a:spcAft>
              <a:buSzPts val="1600"/>
              <a:buNone/>
              <a:defRPr sz="1600" b="1"/>
            </a:lvl5pPr>
            <a:lvl6pPr marL="2743200" lvl="5" indent="-228600" algn="l" rtl="0">
              <a:spcBef>
                <a:spcPts val="1600"/>
              </a:spcBef>
              <a:spcAft>
                <a:spcPts val="0"/>
              </a:spcAft>
              <a:buSzPts val="1600"/>
              <a:buNone/>
              <a:defRPr sz="1600" b="1"/>
            </a:lvl6pPr>
            <a:lvl7pPr marL="3200400" lvl="6" indent="-228600" algn="l" rtl="0">
              <a:spcBef>
                <a:spcPts val="1600"/>
              </a:spcBef>
              <a:spcAft>
                <a:spcPts val="0"/>
              </a:spcAft>
              <a:buSzPts val="1600"/>
              <a:buNone/>
              <a:defRPr sz="1600" b="1"/>
            </a:lvl7pPr>
            <a:lvl8pPr marL="3657600" lvl="7" indent="-228600" algn="l" rtl="0">
              <a:spcBef>
                <a:spcPts val="1600"/>
              </a:spcBef>
              <a:spcAft>
                <a:spcPts val="0"/>
              </a:spcAft>
              <a:buSzPts val="1600"/>
              <a:buNone/>
              <a:defRPr sz="1600" b="1"/>
            </a:lvl8pPr>
            <a:lvl9pPr marL="4114800" lvl="8" indent="-228600" algn="l" rtl="0">
              <a:spcBef>
                <a:spcPts val="1600"/>
              </a:spcBef>
              <a:spcAft>
                <a:spcPts val="1600"/>
              </a:spcAft>
              <a:buSzPts val="1600"/>
              <a:buNone/>
              <a:defRPr sz="1600" b="1"/>
            </a:lvl9pPr>
          </a:lstStyle>
          <a:p>
            <a:endParaRPr/>
          </a:p>
        </p:txBody>
      </p:sp>
      <p:sp>
        <p:nvSpPr>
          <p:cNvPr id="67" name="Google Shape;67;g146b635effe_1_325"/>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08610" algn="l" rtl="0">
              <a:spcBef>
                <a:spcPts val="0"/>
              </a:spcBef>
              <a:spcAft>
                <a:spcPts val="0"/>
              </a:spcAft>
              <a:buSzPts val="1260"/>
              <a:buChar char="●"/>
              <a:defRPr/>
            </a:lvl1pPr>
            <a:lvl2pPr marL="914400" lvl="1" indent="-331469" algn="l" rtl="0">
              <a:spcBef>
                <a:spcPts val="1600"/>
              </a:spcBef>
              <a:spcAft>
                <a:spcPts val="0"/>
              </a:spcAft>
              <a:buSzPts val="1620"/>
              <a:buChar char="○"/>
              <a:defRPr/>
            </a:lvl2pPr>
            <a:lvl3pPr marL="1371600" lvl="2" indent="-342900" algn="l" rtl="0">
              <a:spcBef>
                <a:spcPts val="1600"/>
              </a:spcBef>
              <a:spcAft>
                <a:spcPts val="0"/>
              </a:spcAft>
              <a:buSzPts val="1800"/>
              <a:buChar char="■"/>
              <a:defRPr/>
            </a:lvl3pPr>
            <a:lvl4pPr marL="1828800" lvl="3" indent="-342900" algn="l" rtl="0">
              <a:spcBef>
                <a:spcPts val="1600"/>
              </a:spcBef>
              <a:spcAft>
                <a:spcPts val="0"/>
              </a:spcAft>
              <a:buSzPts val="1800"/>
              <a:buChar char="●"/>
              <a:defRPr/>
            </a:lvl4pPr>
            <a:lvl5pPr marL="2286000" lvl="4" indent="-342900" algn="l" rtl="0">
              <a:spcBef>
                <a:spcPts val="1600"/>
              </a:spcBef>
              <a:spcAft>
                <a:spcPts val="0"/>
              </a:spcAft>
              <a:buSzPts val="1800"/>
              <a:buChar char="○"/>
              <a:defRPr/>
            </a:lvl5pPr>
            <a:lvl6pPr marL="2743200" lvl="5" indent="-342900" algn="l" rtl="0">
              <a:spcBef>
                <a:spcPts val="1600"/>
              </a:spcBef>
              <a:spcAft>
                <a:spcPts val="0"/>
              </a:spcAft>
              <a:buSzPts val="1800"/>
              <a:buChar char="■"/>
              <a:defRPr/>
            </a:lvl6pPr>
            <a:lvl7pPr marL="3200400" lvl="6" indent="-342900" algn="l" rtl="0">
              <a:spcBef>
                <a:spcPts val="1600"/>
              </a:spcBef>
              <a:spcAft>
                <a:spcPts val="0"/>
              </a:spcAft>
              <a:buSzPts val="1800"/>
              <a:buChar char="●"/>
              <a:defRPr/>
            </a:lvl7pPr>
            <a:lvl8pPr marL="3657600" lvl="7" indent="-342900" algn="l" rtl="0">
              <a:spcBef>
                <a:spcPts val="1600"/>
              </a:spcBef>
              <a:spcAft>
                <a:spcPts val="0"/>
              </a:spcAft>
              <a:buSzPts val="1800"/>
              <a:buChar char="○"/>
              <a:defRPr/>
            </a:lvl8pPr>
            <a:lvl9pPr marL="4114800" lvl="8" indent="-342900" algn="l" rtl="0">
              <a:spcBef>
                <a:spcPts val="1600"/>
              </a:spcBef>
              <a:spcAft>
                <a:spcPts val="1600"/>
              </a:spcAft>
              <a:buSzPts val="1800"/>
              <a:buChar char="■"/>
              <a:defRPr/>
            </a:lvl9pPr>
          </a:lstStyle>
          <a:p>
            <a:endParaRPr/>
          </a:p>
        </p:txBody>
      </p:sp>
      <p:sp>
        <p:nvSpPr>
          <p:cNvPr id="68" name="Google Shape;68;g146b635effe_1_325"/>
          <p:cNvSpPr txBox="1">
            <a:spLocks noGrp="1"/>
          </p:cNvSpPr>
          <p:nvPr>
            <p:ph type="dt" idx="10"/>
          </p:nvPr>
        </p:nvSpPr>
        <p:spPr>
          <a:xfrm>
            <a:off x="7416800" y="6400800"/>
            <a:ext cx="4002900" cy="274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g146b635effe_1_325"/>
          <p:cNvSpPr txBox="1">
            <a:spLocks noGrp="1"/>
          </p:cNvSpPr>
          <p:nvPr>
            <p:ph type="ftr" idx="11"/>
          </p:nvPr>
        </p:nvSpPr>
        <p:spPr>
          <a:xfrm>
            <a:off x="1727200" y="6400800"/>
            <a:ext cx="5616300" cy="274200"/>
          </a:xfrm>
          <a:prstGeom prst="rect">
            <a:avLst/>
          </a:prstGeom>
          <a:noFill/>
          <a:ln>
            <a:noFill/>
          </a:ln>
        </p:spPr>
        <p:txBody>
          <a:bodyPr spcFirstLastPara="1" wrap="square" lIns="91425" tIns="45700" rIns="91425" bIns="45700" anchor="t"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g146b635effe_1_325"/>
          <p:cNvSpPr txBox="1">
            <a:spLocks noGrp="1"/>
          </p:cNvSpPr>
          <p:nvPr>
            <p:ph type="sldNum" idx="12"/>
          </p:nvPr>
        </p:nvSpPr>
        <p:spPr>
          <a:xfrm>
            <a:off x="11518604" y="6514568"/>
            <a:ext cx="619200" cy="274200"/>
          </a:xfrm>
          <a:prstGeom prst="rect">
            <a:avLst/>
          </a:prstGeom>
          <a:noFill/>
          <a:ln>
            <a:noFill/>
          </a:ln>
        </p:spPr>
        <p:txBody>
          <a:bodyPr spcFirstLastPara="1" wrap="square" lIns="91425" tIns="45700" rIns="91425" bIns="45700"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146b635effe_1_280"/>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146b635effe_1_28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146b635effe_1_28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146b635effe_1_28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3" name="Google Shape;23;g146b635effe_1_28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146b635effe_1_28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g146b635effe_1_287"/>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g146b635effe_1_287"/>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g146b635effe_1_28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146b635effe_1_29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g146b635effe_1_29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146b635effe_1_295"/>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g146b635effe_1_295"/>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5" name="Google Shape;35;g146b635effe_1_2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146b635effe_1_299"/>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g146b635effe_1_29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146b635effe_1_30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146b635effe_1_302"/>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g146b635effe_1_302"/>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g146b635effe_1_302"/>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4" name="Google Shape;44;g146b635effe_1_30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146b635effe_1_308"/>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7" name="Google Shape;47;g146b635effe_1_30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146b635effe_1_27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146b635effe_1_27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2" name="Google Shape;12;g146b635effe_1_27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
          <p:cNvSpPr txBox="1">
            <a:spLocks noGrp="1"/>
          </p:cNvSpPr>
          <p:nvPr>
            <p:ph type="subTitle" idx="1"/>
          </p:nvPr>
        </p:nvSpPr>
        <p:spPr>
          <a:xfrm>
            <a:off x="6384032" y="2052960"/>
            <a:ext cx="5604768" cy="1828800"/>
          </a:xfrm>
          <a:prstGeom prst="rect">
            <a:avLst/>
          </a:prstGeom>
          <a:noFill/>
          <a:ln>
            <a:noFill/>
          </a:ln>
        </p:spPr>
        <p:txBody>
          <a:bodyPr spcFirstLastPara="1" wrap="square" lIns="91425" tIns="45700" rIns="91425" bIns="45700" anchor="ctr" anchorCtr="0">
            <a:normAutofit fontScale="85000" lnSpcReduction="20000"/>
          </a:bodyPr>
          <a:lstStyle/>
          <a:p>
            <a:pPr marL="0" lvl="0" indent="0" algn="r" rtl="0">
              <a:spcBef>
                <a:spcPts val="0"/>
              </a:spcBef>
              <a:spcAft>
                <a:spcPts val="0"/>
              </a:spcAft>
              <a:buSzPct val="70000"/>
              <a:buNone/>
            </a:pPr>
            <a:r>
              <a:rPr lang="en-US" sz="4500" b="1">
                <a:latin typeface="Calibri"/>
                <a:ea typeface="Calibri"/>
                <a:cs typeface="Calibri"/>
                <a:sym typeface="Calibri"/>
              </a:rPr>
              <a:t>Chapter 4</a:t>
            </a:r>
            <a:endParaRPr/>
          </a:p>
          <a:p>
            <a:pPr marL="0" lvl="0" indent="0" algn="r" rtl="0">
              <a:spcBef>
                <a:spcPts val="0"/>
              </a:spcBef>
              <a:spcAft>
                <a:spcPts val="1600"/>
              </a:spcAft>
              <a:buSzPct val="70000"/>
              <a:buNone/>
            </a:pPr>
            <a:r>
              <a:rPr lang="en-US" sz="4500" b="1">
                <a:latin typeface="Calibri"/>
                <a:ea typeface="Calibri"/>
                <a:cs typeface="Calibri"/>
                <a:sym typeface="Calibri"/>
              </a:rPr>
              <a:t>PUBLIC BLOCKCHAIN SYSTEM</a:t>
            </a:r>
            <a:endParaRPr sz="4500" b="1">
              <a:latin typeface="Calibri"/>
              <a:ea typeface="Calibri"/>
              <a:cs typeface="Calibri"/>
              <a:sym typeface="Calibri"/>
            </a:endParaRPr>
          </a:p>
        </p:txBody>
      </p:sp>
      <p:sp>
        <p:nvSpPr>
          <p:cNvPr id="76" name="Google Shape;76;p1"/>
          <p:cNvSpPr txBox="1">
            <a:spLocks noGrp="1"/>
          </p:cNvSpPr>
          <p:nvPr>
            <p:ph type="sldNum" idx="12"/>
          </p:nvPr>
        </p:nvSpPr>
        <p:spPr>
          <a:xfrm>
            <a:off x="11518604" y="6514568"/>
            <a:ext cx="619051" cy="274320"/>
          </a:xfrm>
          <a:prstGeom prst="rect">
            <a:avLst/>
          </a:prstGeom>
          <a:noFill/>
          <a:ln>
            <a:noFill/>
          </a:ln>
        </p:spPr>
        <p:txBody>
          <a:bodyPr spcFirstLastPara="1" wrap="square" lIns="91425" tIns="45700" rIns="91425" bIns="45700" anchor="ctr" anchorCtr="0">
            <a:normAutofit fontScale="92500" lnSpcReduction="20000"/>
          </a:bodyPr>
          <a:lstStyle/>
          <a:p>
            <a:pPr marL="0" lvl="0" indent="0" algn="r" rtl="0">
              <a:spcBef>
                <a:spcPts val="0"/>
              </a:spcBef>
              <a:spcAft>
                <a:spcPts val="0"/>
              </a:spcAft>
              <a:buNone/>
            </a:pPr>
            <a:fld id="{00000000-1234-1234-1234-123412341234}" type="slidenum">
              <a:rPr lang="en-US"/>
              <a:t>1</a:t>
            </a:fld>
            <a:endParaRPr/>
          </a:p>
        </p:txBody>
      </p:sp>
      <p:sp>
        <p:nvSpPr>
          <p:cNvPr id="77" name="Google Shape;77;p1"/>
          <p:cNvSpPr txBox="1">
            <a:spLocks noGrp="1"/>
          </p:cNvSpPr>
          <p:nvPr>
            <p:ph type="ftr" idx="11"/>
          </p:nvPr>
        </p:nvSpPr>
        <p:spPr>
          <a:xfrm>
            <a:off x="3061185" y="6539056"/>
            <a:ext cx="3225316"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1"/>
          <p:cNvSpPr/>
          <p:nvPr/>
        </p:nvSpPr>
        <p:spPr>
          <a:xfrm>
            <a:off x="251294" y="750262"/>
            <a:ext cx="5065466" cy="5633470"/>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206" name="Google Shape;206;p11"/>
          <p:cNvSpPr txBox="1"/>
          <p:nvPr/>
        </p:nvSpPr>
        <p:spPr>
          <a:xfrm>
            <a:off x="2249295" y="940762"/>
            <a:ext cx="15932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Rockwell"/>
                <a:ea typeface="Rockwell"/>
                <a:cs typeface="Rockwell"/>
                <a:sym typeface="Rockwell"/>
              </a:rPr>
              <a:t>MEMPOOL</a:t>
            </a:r>
            <a:endParaRPr sz="1800">
              <a:solidFill>
                <a:schemeClr val="lt1"/>
              </a:solidFill>
              <a:latin typeface="Rockwell"/>
              <a:ea typeface="Rockwell"/>
              <a:cs typeface="Rockwell"/>
              <a:sym typeface="Rockwell"/>
            </a:endParaRPr>
          </a:p>
        </p:txBody>
      </p:sp>
      <p:sp>
        <p:nvSpPr>
          <p:cNvPr id="207" name="Google Shape;207;p11"/>
          <p:cNvSpPr txBox="1"/>
          <p:nvPr/>
        </p:nvSpPr>
        <p:spPr>
          <a:xfrm>
            <a:off x="522828" y="1514804"/>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DA3B430           Fees: 0.00013 BTC</a:t>
            </a:r>
            <a:endParaRPr sz="1800">
              <a:solidFill>
                <a:schemeClr val="lt1"/>
              </a:solidFill>
              <a:latin typeface="Rockwell"/>
              <a:ea typeface="Rockwell"/>
              <a:cs typeface="Rockwell"/>
              <a:sym typeface="Rockwell"/>
            </a:endParaRPr>
          </a:p>
        </p:txBody>
      </p:sp>
      <p:sp>
        <p:nvSpPr>
          <p:cNvPr id="208" name="Google Shape;208;p11"/>
          <p:cNvSpPr txBox="1"/>
          <p:nvPr/>
        </p:nvSpPr>
        <p:spPr>
          <a:xfrm>
            <a:off x="513864" y="2003379"/>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C92C481          Fees: 0.00023 BTC</a:t>
            </a:r>
            <a:endParaRPr sz="1800">
              <a:solidFill>
                <a:schemeClr val="lt1"/>
              </a:solidFill>
              <a:latin typeface="Rockwell"/>
              <a:ea typeface="Rockwell"/>
              <a:cs typeface="Rockwell"/>
              <a:sym typeface="Rockwell"/>
            </a:endParaRPr>
          </a:p>
        </p:txBody>
      </p:sp>
      <p:sp>
        <p:nvSpPr>
          <p:cNvPr id="209" name="Google Shape;209;p11"/>
          <p:cNvSpPr txBox="1"/>
          <p:nvPr/>
        </p:nvSpPr>
        <p:spPr>
          <a:xfrm>
            <a:off x="522828" y="2516706"/>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DA3B430         Fees: 0.0013 BTC</a:t>
            </a:r>
            <a:endParaRPr sz="1800">
              <a:solidFill>
                <a:schemeClr val="lt1"/>
              </a:solidFill>
              <a:latin typeface="Rockwell"/>
              <a:ea typeface="Rockwell"/>
              <a:cs typeface="Rockwell"/>
              <a:sym typeface="Rockwell"/>
            </a:endParaRPr>
          </a:p>
        </p:txBody>
      </p:sp>
      <p:sp>
        <p:nvSpPr>
          <p:cNvPr id="210" name="Google Shape;210;p11"/>
          <p:cNvSpPr txBox="1"/>
          <p:nvPr/>
        </p:nvSpPr>
        <p:spPr>
          <a:xfrm>
            <a:off x="513863" y="3052442"/>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9D8B466         Fees: 0.0093 BTC</a:t>
            </a:r>
            <a:endParaRPr sz="1800">
              <a:solidFill>
                <a:schemeClr val="lt1"/>
              </a:solidFill>
              <a:latin typeface="Rockwell"/>
              <a:ea typeface="Rockwell"/>
              <a:cs typeface="Rockwell"/>
              <a:sym typeface="Rockwell"/>
            </a:endParaRPr>
          </a:p>
        </p:txBody>
      </p:sp>
      <p:sp>
        <p:nvSpPr>
          <p:cNvPr id="211" name="Google Shape;211;p11"/>
          <p:cNvSpPr txBox="1"/>
          <p:nvPr/>
        </p:nvSpPr>
        <p:spPr>
          <a:xfrm>
            <a:off x="522828" y="3626484"/>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783BB08         Fees: 0.0139 BTC</a:t>
            </a:r>
            <a:endParaRPr sz="1800">
              <a:solidFill>
                <a:schemeClr val="lt1"/>
              </a:solidFill>
              <a:latin typeface="Rockwell"/>
              <a:ea typeface="Rockwell"/>
              <a:cs typeface="Rockwell"/>
              <a:sym typeface="Rockwell"/>
            </a:endParaRPr>
          </a:p>
        </p:txBody>
      </p:sp>
      <p:sp>
        <p:nvSpPr>
          <p:cNvPr id="212" name="Google Shape;212;p11"/>
          <p:cNvSpPr txBox="1"/>
          <p:nvPr/>
        </p:nvSpPr>
        <p:spPr>
          <a:xfrm>
            <a:off x="522828" y="4156984"/>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261DB27         Fees: 0.0122 BTC</a:t>
            </a:r>
            <a:endParaRPr sz="1800">
              <a:solidFill>
                <a:schemeClr val="lt1"/>
              </a:solidFill>
              <a:latin typeface="Rockwell"/>
              <a:ea typeface="Rockwell"/>
              <a:cs typeface="Rockwell"/>
              <a:sym typeface="Rockwell"/>
            </a:endParaRPr>
          </a:p>
        </p:txBody>
      </p:sp>
      <p:sp>
        <p:nvSpPr>
          <p:cNvPr id="213" name="Google Shape;213;p11"/>
          <p:cNvSpPr txBox="1"/>
          <p:nvPr/>
        </p:nvSpPr>
        <p:spPr>
          <a:xfrm>
            <a:off x="522828" y="4706621"/>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1505A49         Fees: 0.0111 BTC</a:t>
            </a:r>
            <a:endParaRPr sz="1800">
              <a:solidFill>
                <a:schemeClr val="lt1"/>
              </a:solidFill>
              <a:latin typeface="Rockwell"/>
              <a:ea typeface="Rockwell"/>
              <a:cs typeface="Rockwell"/>
              <a:sym typeface="Rockwell"/>
            </a:endParaRPr>
          </a:p>
        </p:txBody>
      </p:sp>
      <p:sp>
        <p:nvSpPr>
          <p:cNvPr id="214" name="Google Shape;214;p11"/>
          <p:cNvSpPr txBox="1"/>
          <p:nvPr/>
        </p:nvSpPr>
        <p:spPr>
          <a:xfrm>
            <a:off x="522828" y="5271094"/>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9728D80         Fees: 0.0021 BTC</a:t>
            </a:r>
            <a:endParaRPr sz="1800">
              <a:solidFill>
                <a:schemeClr val="lt1"/>
              </a:solidFill>
              <a:latin typeface="Rockwell"/>
              <a:ea typeface="Rockwell"/>
              <a:cs typeface="Rockwell"/>
              <a:sym typeface="Rockwell"/>
            </a:endParaRPr>
          </a:p>
        </p:txBody>
      </p:sp>
      <p:sp>
        <p:nvSpPr>
          <p:cNvPr id="215" name="Google Shape;215;p11"/>
          <p:cNvSpPr txBox="1"/>
          <p:nvPr/>
        </p:nvSpPr>
        <p:spPr>
          <a:xfrm>
            <a:off x="522828" y="5835567"/>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1051C02         Fees: 0.1233 BTC</a:t>
            </a:r>
            <a:endParaRPr sz="1800">
              <a:solidFill>
                <a:schemeClr val="lt1"/>
              </a:solidFill>
              <a:latin typeface="Rockwell"/>
              <a:ea typeface="Rockwell"/>
              <a:cs typeface="Rockwell"/>
              <a:sym typeface="Rockwell"/>
            </a:endParaRPr>
          </a:p>
        </p:txBody>
      </p:sp>
      <p:sp>
        <p:nvSpPr>
          <p:cNvPr id="216" name="Google Shape;216;p11"/>
          <p:cNvSpPr/>
          <p:nvPr/>
        </p:nvSpPr>
        <p:spPr>
          <a:xfrm>
            <a:off x="6265232" y="759787"/>
            <a:ext cx="5065466" cy="5633470"/>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217" name="Google Shape;217;p11"/>
          <p:cNvSpPr txBox="1"/>
          <p:nvPr/>
        </p:nvSpPr>
        <p:spPr>
          <a:xfrm>
            <a:off x="8263233" y="940762"/>
            <a:ext cx="15932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Rockwell"/>
                <a:ea typeface="Rockwell"/>
                <a:cs typeface="Rockwell"/>
                <a:sym typeface="Rockwell"/>
              </a:rPr>
              <a:t>MEMPOOL</a:t>
            </a:r>
            <a:endParaRPr sz="1800">
              <a:solidFill>
                <a:schemeClr val="lt1"/>
              </a:solidFill>
              <a:latin typeface="Rockwell"/>
              <a:ea typeface="Rockwell"/>
              <a:cs typeface="Rockwell"/>
              <a:sym typeface="Rockwell"/>
            </a:endParaRPr>
          </a:p>
        </p:txBody>
      </p:sp>
      <p:sp>
        <p:nvSpPr>
          <p:cNvPr id="218" name="Google Shape;218;p11"/>
          <p:cNvSpPr txBox="1"/>
          <p:nvPr/>
        </p:nvSpPr>
        <p:spPr>
          <a:xfrm>
            <a:off x="6536766" y="1514804"/>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DA3B430           Fees: 0.00013 BTC</a:t>
            </a:r>
            <a:endParaRPr sz="1800">
              <a:solidFill>
                <a:schemeClr val="lt1"/>
              </a:solidFill>
              <a:latin typeface="Rockwell"/>
              <a:ea typeface="Rockwell"/>
              <a:cs typeface="Rockwell"/>
              <a:sym typeface="Rockwell"/>
            </a:endParaRPr>
          </a:p>
        </p:txBody>
      </p:sp>
      <p:sp>
        <p:nvSpPr>
          <p:cNvPr id="219" name="Google Shape;219;p11"/>
          <p:cNvSpPr txBox="1"/>
          <p:nvPr/>
        </p:nvSpPr>
        <p:spPr>
          <a:xfrm>
            <a:off x="6527802" y="2003379"/>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C92C481          Fees: 0.00023 BTC</a:t>
            </a:r>
            <a:endParaRPr sz="1800">
              <a:solidFill>
                <a:schemeClr val="lt1"/>
              </a:solidFill>
              <a:latin typeface="Rockwell"/>
              <a:ea typeface="Rockwell"/>
              <a:cs typeface="Rockwell"/>
              <a:sym typeface="Rockwell"/>
            </a:endParaRPr>
          </a:p>
        </p:txBody>
      </p:sp>
      <p:sp>
        <p:nvSpPr>
          <p:cNvPr id="220" name="Google Shape;220;p11"/>
          <p:cNvSpPr txBox="1"/>
          <p:nvPr/>
        </p:nvSpPr>
        <p:spPr>
          <a:xfrm>
            <a:off x="6536766" y="2516706"/>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DA3B430         Fees: 0.0013 BTC</a:t>
            </a:r>
            <a:endParaRPr sz="1800">
              <a:solidFill>
                <a:schemeClr val="lt1"/>
              </a:solidFill>
              <a:latin typeface="Rockwell"/>
              <a:ea typeface="Rockwell"/>
              <a:cs typeface="Rockwell"/>
              <a:sym typeface="Rockwell"/>
            </a:endParaRPr>
          </a:p>
        </p:txBody>
      </p:sp>
      <p:sp>
        <p:nvSpPr>
          <p:cNvPr id="221" name="Google Shape;221;p11"/>
          <p:cNvSpPr txBox="1"/>
          <p:nvPr/>
        </p:nvSpPr>
        <p:spPr>
          <a:xfrm>
            <a:off x="6527801" y="3052442"/>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9D8B466         Fees: 0.0093 BTC</a:t>
            </a:r>
            <a:endParaRPr sz="1800">
              <a:solidFill>
                <a:schemeClr val="lt1"/>
              </a:solidFill>
              <a:latin typeface="Rockwell"/>
              <a:ea typeface="Rockwell"/>
              <a:cs typeface="Rockwell"/>
              <a:sym typeface="Rockwell"/>
            </a:endParaRPr>
          </a:p>
        </p:txBody>
      </p:sp>
      <p:sp>
        <p:nvSpPr>
          <p:cNvPr id="222" name="Google Shape;222;p11"/>
          <p:cNvSpPr txBox="1"/>
          <p:nvPr/>
        </p:nvSpPr>
        <p:spPr>
          <a:xfrm>
            <a:off x="6536766" y="3626484"/>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783BB08         Fees: 0.0139 BTC</a:t>
            </a:r>
            <a:endParaRPr sz="1800">
              <a:solidFill>
                <a:schemeClr val="lt1"/>
              </a:solidFill>
              <a:latin typeface="Rockwell"/>
              <a:ea typeface="Rockwell"/>
              <a:cs typeface="Rockwell"/>
              <a:sym typeface="Rockwell"/>
            </a:endParaRPr>
          </a:p>
        </p:txBody>
      </p:sp>
      <p:sp>
        <p:nvSpPr>
          <p:cNvPr id="223" name="Google Shape;223;p11"/>
          <p:cNvSpPr txBox="1"/>
          <p:nvPr/>
        </p:nvSpPr>
        <p:spPr>
          <a:xfrm>
            <a:off x="6536766" y="4156984"/>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261DB27         Fees: 0.0122 BTC</a:t>
            </a:r>
            <a:endParaRPr sz="1800">
              <a:solidFill>
                <a:schemeClr val="lt1"/>
              </a:solidFill>
              <a:latin typeface="Rockwell"/>
              <a:ea typeface="Rockwell"/>
              <a:cs typeface="Rockwell"/>
              <a:sym typeface="Rockwell"/>
            </a:endParaRPr>
          </a:p>
        </p:txBody>
      </p:sp>
      <p:sp>
        <p:nvSpPr>
          <p:cNvPr id="224" name="Google Shape;224;p11"/>
          <p:cNvSpPr txBox="1"/>
          <p:nvPr/>
        </p:nvSpPr>
        <p:spPr>
          <a:xfrm>
            <a:off x="6536766" y="4706621"/>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1505A49         Fees: 0.0111 BTC</a:t>
            </a:r>
            <a:endParaRPr sz="1800">
              <a:solidFill>
                <a:schemeClr val="lt1"/>
              </a:solidFill>
              <a:latin typeface="Rockwell"/>
              <a:ea typeface="Rockwell"/>
              <a:cs typeface="Rockwell"/>
              <a:sym typeface="Rockwell"/>
            </a:endParaRPr>
          </a:p>
        </p:txBody>
      </p:sp>
      <p:sp>
        <p:nvSpPr>
          <p:cNvPr id="225" name="Google Shape;225;p11"/>
          <p:cNvSpPr txBox="1"/>
          <p:nvPr/>
        </p:nvSpPr>
        <p:spPr>
          <a:xfrm>
            <a:off x="6536766" y="5271094"/>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9728D80         Fees: 0.0021 BTC</a:t>
            </a:r>
            <a:endParaRPr sz="1800">
              <a:solidFill>
                <a:schemeClr val="lt1"/>
              </a:solidFill>
              <a:latin typeface="Rockwell"/>
              <a:ea typeface="Rockwell"/>
              <a:cs typeface="Rockwell"/>
              <a:sym typeface="Rockwell"/>
            </a:endParaRPr>
          </a:p>
        </p:txBody>
      </p:sp>
      <p:sp>
        <p:nvSpPr>
          <p:cNvPr id="226" name="Google Shape;226;p11"/>
          <p:cNvSpPr txBox="1"/>
          <p:nvPr/>
        </p:nvSpPr>
        <p:spPr>
          <a:xfrm>
            <a:off x="6536766" y="5835567"/>
            <a:ext cx="452239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1051C02         Fees: 0.1233 BTC</a:t>
            </a:r>
            <a:endParaRPr sz="1800">
              <a:solidFill>
                <a:schemeClr val="lt1"/>
              </a:solidFill>
              <a:latin typeface="Rockwell"/>
              <a:ea typeface="Rockwell"/>
              <a:cs typeface="Rockwell"/>
              <a:sym typeface="Rockwell"/>
            </a:endParaRPr>
          </a:p>
        </p:txBody>
      </p:sp>
      <p:pic>
        <p:nvPicPr>
          <p:cNvPr id="227" name="Google Shape;227;p11"/>
          <p:cNvPicPr preferRelativeResize="0"/>
          <p:nvPr/>
        </p:nvPicPr>
        <p:blipFill rotWithShape="1">
          <a:blip r:embed="rId3">
            <a:alphaModFix/>
          </a:blip>
          <a:srcRect/>
          <a:stretch/>
        </p:blipFill>
        <p:spPr>
          <a:xfrm>
            <a:off x="10551214" y="5846994"/>
            <a:ext cx="498984" cy="346478"/>
          </a:xfrm>
          <a:prstGeom prst="rect">
            <a:avLst/>
          </a:prstGeom>
          <a:noFill/>
          <a:ln>
            <a:noFill/>
          </a:ln>
        </p:spPr>
      </p:pic>
      <p:pic>
        <p:nvPicPr>
          <p:cNvPr id="228" name="Google Shape;228;p11"/>
          <p:cNvPicPr preferRelativeResize="0"/>
          <p:nvPr/>
        </p:nvPicPr>
        <p:blipFill rotWithShape="1">
          <a:blip r:embed="rId3">
            <a:alphaModFix/>
          </a:blip>
          <a:srcRect/>
          <a:stretch/>
        </p:blipFill>
        <p:spPr>
          <a:xfrm>
            <a:off x="10551214" y="3649338"/>
            <a:ext cx="498984" cy="346478"/>
          </a:xfrm>
          <a:prstGeom prst="rect">
            <a:avLst/>
          </a:prstGeom>
          <a:noFill/>
          <a:ln>
            <a:noFill/>
          </a:ln>
        </p:spPr>
      </p:pic>
      <p:pic>
        <p:nvPicPr>
          <p:cNvPr id="229" name="Google Shape;229;p11"/>
          <p:cNvPicPr preferRelativeResize="0"/>
          <p:nvPr/>
        </p:nvPicPr>
        <p:blipFill rotWithShape="1">
          <a:blip r:embed="rId3">
            <a:alphaModFix/>
          </a:blip>
          <a:srcRect/>
          <a:stretch/>
        </p:blipFill>
        <p:spPr>
          <a:xfrm>
            <a:off x="10560179" y="4156983"/>
            <a:ext cx="498984" cy="365923"/>
          </a:xfrm>
          <a:prstGeom prst="rect">
            <a:avLst/>
          </a:prstGeom>
          <a:noFill/>
          <a:ln>
            <a:noFill/>
          </a:ln>
        </p:spPr>
      </p:pic>
      <p:pic>
        <p:nvPicPr>
          <p:cNvPr id="230" name="Google Shape;230;p11"/>
          <p:cNvPicPr preferRelativeResize="0"/>
          <p:nvPr/>
        </p:nvPicPr>
        <p:blipFill rotWithShape="1">
          <a:blip r:embed="rId3">
            <a:alphaModFix/>
          </a:blip>
          <a:srcRect/>
          <a:stretch/>
        </p:blipFill>
        <p:spPr>
          <a:xfrm>
            <a:off x="10551214" y="4718048"/>
            <a:ext cx="498984" cy="346478"/>
          </a:xfrm>
          <a:prstGeom prst="rect">
            <a:avLst/>
          </a:prstGeom>
          <a:noFill/>
          <a:ln>
            <a:noFill/>
          </a:ln>
        </p:spPr>
      </p:pic>
      <p:pic>
        <p:nvPicPr>
          <p:cNvPr id="231" name="Google Shape;231;p11"/>
          <p:cNvPicPr preferRelativeResize="0"/>
          <p:nvPr/>
        </p:nvPicPr>
        <p:blipFill rotWithShape="1">
          <a:blip r:embed="rId3">
            <a:alphaModFix/>
          </a:blip>
          <a:srcRect/>
          <a:stretch/>
        </p:blipFill>
        <p:spPr>
          <a:xfrm>
            <a:off x="10551214" y="3042347"/>
            <a:ext cx="498984" cy="346478"/>
          </a:xfrm>
          <a:prstGeom prst="rect">
            <a:avLst/>
          </a:prstGeom>
          <a:noFill/>
          <a:ln>
            <a:noFill/>
          </a:ln>
        </p:spPr>
      </p:pic>
      <p:sp>
        <p:nvSpPr>
          <p:cNvPr id="232" name="Google Shape;232;p11"/>
          <p:cNvSpPr/>
          <p:nvPr/>
        </p:nvSpPr>
        <p:spPr>
          <a:xfrm>
            <a:off x="487135" y="123825"/>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Memory Pool</a:t>
            </a:r>
            <a:endParaRPr sz="3600">
              <a:solidFill>
                <a:schemeClr val="lt1"/>
              </a:solidFill>
              <a:latin typeface="Rockwell"/>
              <a:ea typeface="Rockwell"/>
              <a:cs typeface="Rockwell"/>
              <a:sym typeface="Rockwell"/>
            </a:endParaRPr>
          </a:p>
        </p:txBody>
      </p:sp>
      <p:sp>
        <p:nvSpPr>
          <p:cNvPr id="233" name="Google Shape;233;p11"/>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234" name="Google Shape;234;p11"/>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235" name="Google Shape;235;p11"/>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a:t>
            </a:fld>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2" descr="P2PKH Stack Evalu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241" name="Google Shape;241;p12"/>
          <p:cNvSpPr/>
          <p:nvPr/>
        </p:nvSpPr>
        <p:spPr>
          <a:xfrm>
            <a:off x="487135" y="523875"/>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Fork</a:t>
            </a:r>
            <a:endParaRPr sz="3600">
              <a:solidFill>
                <a:schemeClr val="lt1"/>
              </a:solidFill>
              <a:latin typeface="Rockwell"/>
              <a:ea typeface="Rockwell"/>
              <a:cs typeface="Rockwell"/>
              <a:sym typeface="Rockwell"/>
            </a:endParaRPr>
          </a:p>
        </p:txBody>
      </p:sp>
      <p:sp>
        <p:nvSpPr>
          <p:cNvPr id="242" name="Google Shape;242;p12"/>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243" name="Google Shape;243;p12"/>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244" name="Google Shape;244;p12"/>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a:t>
            </a:fld>
            <a:endParaRPr>
              <a:latin typeface="Arial"/>
              <a:ea typeface="Arial"/>
              <a:cs typeface="Arial"/>
              <a:sym typeface="Arial"/>
            </a:endParaRPr>
          </a:p>
        </p:txBody>
      </p:sp>
      <p:pic>
        <p:nvPicPr>
          <p:cNvPr id="245" name="Google Shape;245;p12"/>
          <p:cNvPicPr preferRelativeResize="0"/>
          <p:nvPr/>
        </p:nvPicPr>
        <p:blipFill rotWithShape="1">
          <a:blip r:embed="rId3">
            <a:alphaModFix/>
          </a:blip>
          <a:srcRect/>
          <a:stretch/>
        </p:blipFill>
        <p:spPr>
          <a:xfrm>
            <a:off x="2290763" y="779843"/>
            <a:ext cx="8097463" cy="49065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3" descr="P2PKH Stack Evalu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251" name="Google Shape;251;p13"/>
          <p:cNvSpPr/>
          <p:nvPr/>
        </p:nvSpPr>
        <p:spPr>
          <a:xfrm>
            <a:off x="3822095" y="3059816"/>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Version</a:t>
            </a:r>
            <a:endParaRPr sz="1800">
              <a:solidFill>
                <a:schemeClr val="dk1"/>
              </a:solidFill>
              <a:latin typeface="Rockwell"/>
              <a:ea typeface="Rockwell"/>
              <a:cs typeface="Rockwell"/>
              <a:sym typeface="Rockwell"/>
            </a:endParaRPr>
          </a:p>
        </p:txBody>
      </p:sp>
      <p:sp>
        <p:nvSpPr>
          <p:cNvPr id="252" name="Google Shape;252;p13"/>
          <p:cNvSpPr/>
          <p:nvPr/>
        </p:nvSpPr>
        <p:spPr>
          <a:xfrm>
            <a:off x="5630951" y="3059815"/>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Inputs</a:t>
            </a:r>
            <a:endParaRPr sz="1800">
              <a:solidFill>
                <a:schemeClr val="dk1"/>
              </a:solidFill>
              <a:latin typeface="Rockwell"/>
              <a:ea typeface="Rockwell"/>
              <a:cs typeface="Rockwell"/>
              <a:sym typeface="Rockwell"/>
            </a:endParaRPr>
          </a:p>
        </p:txBody>
      </p:sp>
      <p:sp>
        <p:nvSpPr>
          <p:cNvPr id="253" name="Google Shape;253;p13"/>
          <p:cNvSpPr/>
          <p:nvPr/>
        </p:nvSpPr>
        <p:spPr>
          <a:xfrm>
            <a:off x="7439807" y="3059815"/>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Outputs</a:t>
            </a:r>
            <a:endParaRPr sz="1800">
              <a:solidFill>
                <a:schemeClr val="dk1"/>
              </a:solidFill>
              <a:latin typeface="Rockwell"/>
              <a:ea typeface="Rockwell"/>
              <a:cs typeface="Rockwell"/>
              <a:sym typeface="Rockwell"/>
            </a:endParaRPr>
          </a:p>
        </p:txBody>
      </p:sp>
      <p:sp>
        <p:nvSpPr>
          <p:cNvPr id="254" name="Google Shape;254;p13"/>
          <p:cNvSpPr/>
          <p:nvPr/>
        </p:nvSpPr>
        <p:spPr>
          <a:xfrm>
            <a:off x="9248663" y="3059814"/>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Lock time</a:t>
            </a:r>
            <a:endParaRPr sz="1800">
              <a:solidFill>
                <a:schemeClr val="dk1"/>
              </a:solidFill>
              <a:latin typeface="Rockwell"/>
              <a:ea typeface="Rockwell"/>
              <a:cs typeface="Rockwell"/>
              <a:sym typeface="Rockwell"/>
            </a:endParaRPr>
          </a:p>
        </p:txBody>
      </p:sp>
      <p:sp>
        <p:nvSpPr>
          <p:cNvPr id="255" name="Google Shape;255;p13"/>
          <p:cNvSpPr/>
          <p:nvPr/>
        </p:nvSpPr>
        <p:spPr>
          <a:xfrm>
            <a:off x="3822095" y="4292435"/>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Version</a:t>
            </a:r>
            <a:endParaRPr sz="1800">
              <a:solidFill>
                <a:schemeClr val="dk1"/>
              </a:solidFill>
              <a:latin typeface="Rockwell"/>
              <a:ea typeface="Rockwell"/>
              <a:cs typeface="Rockwell"/>
              <a:sym typeface="Rockwell"/>
            </a:endParaRPr>
          </a:p>
        </p:txBody>
      </p:sp>
      <p:sp>
        <p:nvSpPr>
          <p:cNvPr id="256" name="Google Shape;256;p13"/>
          <p:cNvSpPr/>
          <p:nvPr/>
        </p:nvSpPr>
        <p:spPr>
          <a:xfrm>
            <a:off x="5630951" y="4292434"/>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Inputs</a:t>
            </a:r>
            <a:endParaRPr sz="1800">
              <a:solidFill>
                <a:schemeClr val="dk1"/>
              </a:solidFill>
              <a:latin typeface="Rockwell"/>
              <a:ea typeface="Rockwell"/>
              <a:cs typeface="Rockwell"/>
              <a:sym typeface="Rockwell"/>
            </a:endParaRPr>
          </a:p>
        </p:txBody>
      </p:sp>
      <p:sp>
        <p:nvSpPr>
          <p:cNvPr id="257" name="Google Shape;257;p13"/>
          <p:cNvSpPr/>
          <p:nvPr/>
        </p:nvSpPr>
        <p:spPr>
          <a:xfrm>
            <a:off x="7439807" y="4292434"/>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Outputs</a:t>
            </a:r>
            <a:endParaRPr sz="1800">
              <a:solidFill>
                <a:schemeClr val="dk1"/>
              </a:solidFill>
              <a:latin typeface="Rockwell"/>
              <a:ea typeface="Rockwell"/>
              <a:cs typeface="Rockwell"/>
              <a:sym typeface="Rockwell"/>
            </a:endParaRPr>
          </a:p>
        </p:txBody>
      </p:sp>
      <p:sp>
        <p:nvSpPr>
          <p:cNvPr id="258" name="Google Shape;258;p13"/>
          <p:cNvSpPr/>
          <p:nvPr/>
        </p:nvSpPr>
        <p:spPr>
          <a:xfrm>
            <a:off x="9248663" y="4292433"/>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Lock time</a:t>
            </a:r>
            <a:endParaRPr sz="1800">
              <a:solidFill>
                <a:schemeClr val="dk1"/>
              </a:solidFill>
              <a:latin typeface="Rockwell"/>
              <a:ea typeface="Rockwell"/>
              <a:cs typeface="Rockwell"/>
              <a:sym typeface="Rockwell"/>
            </a:endParaRPr>
          </a:p>
        </p:txBody>
      </p:sp>
      <p:cxnSp>
        <p:nvCxnSpPr>
          <p:cNvPr id="259" name="Google Shape;259;p13"/>
          <p:cNvCxnSpPr>
            <a:stCxn id="253" idx="2"/>
            <a:endCxn id="256" idx="0"/>
          </p:cNvCxnSpPr>
          <p:nvPr/>
        </p:nvCxnSpPr>
        <p:spPr>
          <a:xfrm flipH="1">
            <a:off x="6527623" y="3698722"/>
            <a:ext cx="1809000" cy="593700"/>
          </a:xfrm>
          <a:prstGeom prst="straightConnector1">
            <a:avLst/>
          </a:prstGeom>
          <a:noFill/>
          <a:ln w="76200" cap="flat" cmpd="sng">
            <a:solidFill>
              <a:srgbClr val="C7C7C7"/>
            </a:solidFill>
            <a:prstDash val="solid"/>
            <a:round/>
            <a:headEnd type="none" w="sm" len="sm"/>
            <a:tailEnd type="triangle" w="med" len="med"/>
          </a:ln>
        </p:spPr>
      </p:cxnSp>
      <p:sp>
        <p:nvSpPr>
          <p:cNvPr id="260" name="Google Shape;260;p13"/>
          <p:cNvSpPr txBox="1"/>
          <p:nvPr/>
        </p:nvSpPr>
        <p:spPr>
          <a:xfrm>
            <a:off x="1437418" y="3059814"/>
            <a:ext cx="294527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Rockwell"/>
                <a:ea typeface="Rockwell"/>
                <a:cs typeface="Rockwell"/>
                <a:sym typeface="Rockwell"/>
              </a:rPr>
              <a:t>Transaction 0</a:t>
            </a:r>
            <a:endParaRPr sz="2800" b="1">
              <a:solidFill>
                <a:schemeClr val="lt1"/>
              </a:solidFill>
              <a:latin typeface="Rockwell"/>
              <a:ea typeface="Rockwell"/>
              <a:cs typeface="Rockwell"/>
              <a:sym typeface="Rockwell"/>
            </a:endParaRPr>
          </a:p>
        </p:txBody>
      </p:sp>
      <p:sp>
        <p:nvSpPr>
          <p:cNvPr id="261" name="Google Shape;261;p13"/>
          <p:cNvSpPr txBox="1"/>
          <p:nvPr/>
        </p:nvSpPr>
        <p:spPr>
          <a:xfrm>
            <a:off x="1436376" y="4325229"/>
            <a:ext cx="294527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Rockwell"/>
                <a:ea typeface="Rockwell"/>
                <a:cs typeface="Rockwell"/>
                <a:sym typeface="Rockwell"/>
              </a:rPr>
              <a:t>Transaction 1</a:t>
            </a:r>
            <a:endParaRPr sz="2800" b="1">
              <a:solidFill>
                <a:schemeClr val="lt1"/>
              </a:solidFill>
              <a:latin typeface="Rockwell"/>
              <a:ea typeface="Rockwell"/>
              <a:cs typeface="Rockwell"/>
              <a:sym typeface="Rockwell"/>
            </a:endParaRPr>
          </a:p>
        </p:txBody>
      </p:sp>
      <p:sp>
        <p:nvSpPr>
          <p:cNvPr id="262" name="Google Shape;262;p13"/>
          <p:cNvSpPr/>
          <p:nvPr/>
        </p:nvSpPr>
        <p:spPr>
          <a:xfrm>
            <a:off x="487135" y="552450"/>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Bitcoin Transactions</a:t>
            </a:r>
            <a:endParaRPr sz="3600">
              <a:solidFill>
                <a:schemeClr val="lt1"/>
              </a:solidFill>
              <a:latin typeface="Rockwell"/>
              <a:ea typeface="Rockwell"/>
              <a:cs typeface="Rockwell"/>
              <a:sym typeface="Rockwell"/>
            </a:endParaRPr>
          </a:p>
        </p:txBody>
      </p:sp>
      <p:sp>
        <p:nvSpPr>
          <p:cNvPr id="263" name="Google Shape;263;p13"/>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264" name="Google Shape;264;p13"/>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265" name="Google Shape;265;p13"/>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12</a:t>
            </a:fld>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4" descr="P2PKH Stack Evalu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271" name="Google Shape;271;p14"/>
          <p:cNvSpPr/>
          <p:nvPr/>
        </p:nvSpPr>
        <p:spPr>
          <a:xfrm>
            <a:off x="1124035" y="2740361"/>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TX (0)</a:t>
            </a:r>
            <a:endParaRPr sz="1800">
              <a:solidFill>
                <a:schemeClr val="dk1"/>
              </a:solidFill>
              <a:latin typeface="Rockwell"/>
              <a:ea typeface="Rockwell"/>
              <a:cs typeface="Rockwell"/>
              <a:sym typeface="Rockwell"/>
            </a:endParaRPr>
          </a:p>
        </p:txBody>
      </p:sp>
      <p:sp>
        <p:nvSpPr>
          <p:cNvPr id="272" name="Google Shape;272;p14"/>
          <p:cNvSpPr/>
          <p:nvPr/>
        </p:nvSpPr>
        <p:spPr>
          <a:xfrm>
            <a:off x="1124036" y="3698722"/>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TX (1)</a:t>
            </a:r>
            <a:endParaRPr sz="1800">
              <a:solidFill>
                <a:schemeClr val="dk1"/>
              </a:solidFill>
              <a:latin typeface="Rockwell"/>
              <a:ea typeface="Rockwell"/>
              <a:cs typeface="Rockwell"/>
              <a:sym typeface="Rockwell"/>
            </a:endParaRPr>
          </a:p>
        </p:txBody>
      </p:sp>
      <p:sp>
        <p:nvSpPr>
          <p:cNvPr id="273" name="Google Shape;273;p14"/>
          <p:cNvSpPr/>
          <p:nvPr/>
        </p:nvSpPr>
        <p:spPr>
          <a:xfrm>
            <a:off x="1078894" y="4657083"/>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TX (2)</a:t>
            </a:r>
            <a:endParaRPr sz="1800">
              <a:solidFill>
                <a:schemeClr val="dk1"/>
              </a:solidFill>
              <a:latin typeface="Rockwell"/>
              <a:ea typeface="Rockwell"/>
              <a:cs typeface="Rockwell"/>
              <a:sym typeface="Rockwell"/>
            </a:endParaRPr>
          </a:p>
        </p:txBody>
      </p:sp>
      <p:sp>
        <p:nvSpPr>
          <p:cNvPr id="274" name="Google Shape;274;p14"/>
          <p:cNvSpPr/>
          <p:nvPr/>
        </p:nvSpPr>
        <p:spPr>
          <a:xfrm>
            <a:off x="1078893" y="5615444"/>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TX (3)</a:t>
            </a:r>
            <a:endParaRPr sz="1800">
              <a:solidFill>
                <a:schemeClr val="dk1"/>
              </a:solidFill>
              <a:latin typeface="Rockwell"/>
              <a:ea typeface="Rockwell"/>
              <a:cs typeface="Rockwell"/>
              <a:sym typeface="Rockwell"/>
            </a:endParaRPr>
          </a:p>
        </p:txBody>
      </p:sp>
      <p:sp>
        <p:nvSpPr>
          <p:cNvPr id="275" name="Google Shape;275;p14"/>
          <p:cNvSpPr/>
          <p:nvPr/>
        </p:nvSpPr>
        <p:spPr>
          <a:xfrm>
            <a:off x="7241136" y="3905635"/>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TX (INPUT)</a:t>
            </a:r>
            <a:endParaRPr sz="1800">
              <a:solidFill>
                <a:schemeClr val="dk1"/>
              </a:solidFill>
              <a:latin typeface="Rockwell"/>
              <a:ea typeface="Rockwell"/>
              <a:cs typeface="Rockwell"/>
              <a:sym typeface="Rockwell"/>
            </a:endParaRPr>
          </a:p>
        </p:txBody>
      </p:sp>
      <p:cxnSp>
        <p:nvCxnSpPr>
          <p:cNvPr id="276" name="Google Shape;276;p14"/>
          <p:cNvCxnSpPr>
            <a:endCxn id="275" idx="1"/>
          </p:cNvCxnSpPr>
          <p:nvPr/>
        </p:nvCxnSpPr>
        <p:spPr>
          <a:xfrm>
            <a:off x="2917536" y="3032888"/>
            <a:ext cx="4323600" cy="1192200"/>
          </a:xfrm>
          <a:prstGeom prst="straightConnector1">
            <a:avLst/>
          </a:prstGeom>
          <a:noFill/>
          <a:ln w="76200" cap="flat" cmpd="sng">
            <a:solidFill>
              <a:srgbClr val="C7C7C7"/>
            </a:solidFill>
            <a:prstDash val="solid"/>
            <a:round/>
            <a:headEnd type="none" w="sm" len="sm"/>
            <a:tailEnd type="triangle" w="med" len="med"/>
          </a:ln>
        </p:spPr>
      </p:cxnSp>
      <p:cxnSp>
        <p:nvCxnSpPr>
          <p:cNvPr id="277" name="Google Shape;277;p14"/>
          <p:cNvCxnSpPr>
            <a:stCxn id="272" idx="3"/>
            <a:endCxn id="275" idx="1"/>
          </p:cNvCxnSpPr>
          <p:nvPr/>
        </p:nvCxnSpPr>
        <p:spPr>
          <a:xfrm>
            <a:off x="2917667" y="4018176"/>
            <a:ext cx="4323600" cy="207000"/>
          </a:xfrm>
          <a:prstGeom prst="straightConnector1">
            <a:avLst/>
          </a:prstGeom>
          <a:noFill/>
          <a:ln w="76200" cap="flat" cmpd="sng">
            <a:solidFill>
              <a:srgbClr val="C7C7C7"/>
            </a:solidFill>
            <a:prstDash val="solid"/>
            <a:round/>
            <a:headEnd type="none" w="sm" len="sm"/>
            <a:tailEnd type="triangle" w="med" len="med"/>
          </a:ln>
        </p:spPr>
      </p:cxnSp>
      <p:cxnSp>
        <p:nvCxnSpPr>
          <p:cNvPr id="278" name="Google Shape;278;p14"/>
          <p:cNvCxnSpPr>
            <a:endCxn id="275" idx="1"/>
          </p:cNvCxnSpPr>
          <p:nvPr/>
        </p:nvCxnSpPr>
        <p:spPr>
          <a:xfrm rot="10800000" flipH="1">
            <a:off x="2872536" y="4225089"/>
            <a:ext cx="4368600" cy="803100"/>
          </a:xfrm>
          <a:prstGeom prst="straightConnector1">
            <a:avLst/>
          </a:prstGeom>
          <a:noFill/>
          <a:ln w="76200" cap="flat" cmpd="sng">
            <a:solidFill>
              <a:srgbClr val="C7C7C7"/>
            </a:solidFill>
            <a:prstDash val="solid"/>
            <a:round/>
            <a:headEnd type="none" w="sm" len="sm"/>
            <a:tailEnd type="triangle" w="med" len="med"/>
          </a:ln>
        </p:spPr>
      </p:cxnSp>
      <p:cxnSp>
        <p:nvCxnSpPr>
          <p:cNvPr id="279" name="Google Shape;279;p14"/>
          <p:cNvCxnSpPr>
            <a:endCxn id="275" idx="1"/>
          </p:cNvCxnSpPr>
          <p:nvPr/>
        </p:nvCxnSpPr>
        <p:spPr>
          <a:xfrm rot="10800000" flipH="1">
            <a:off x="2872536" y="4225089"/>
            <a:ext cx="4368600" cy="1752600"/>
          </a:xfrm>
          <a:prstGeom prst="straightConnector1">
            <a:avLst/>
          </a:prstGeom>
          <a:noFill/>
          <a:ln w="76200" cap="flat" cmpd="sng">
            <a:solidFill>
              <a:srgbClr val="C7C7C7"/>
            </a:solidFill>
            <a:prstDash val="solid"/>
            <a:round/>
            <a:headEnd type="none" w="sm" len="sm"/>
            <a:tailEnd type="triangle" w="med" len="med"/>
          </a:ln>
        </p:spPr>
      </p:cxnSp>
      <p:sp>
        <p:nvSpPr>
          <p:cNvPr id="280" name="Google Shape;280;p14"/>
          <p:cNvSpPr/>
          <p:nvPr/>
        </p:nvSpPr>
        <p:spPr>
          <a:xfrm>
            <a:off x="487135" y="419100"/>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Tx (Input)</a:t>
            </a:r>
            <a:endParaRPr sz="3600">
              <a:solidFill>
                <a:schemeClr val="lt1"/>
              </a:solidFill>
              <a:latin typeface="Rockwell"/>
              <a:ea typeface="Rockwell"/>
              <a:cs typeface="Rockwell"/>
              <a:sym typeface="Rockwell"/>
            </a:endParaRPr>
          </a:p>
        </p:txBody>
      </p:sp>
      <p:sp>
        <p:nvSpPr>
          <p:cNvPr id="281" name="Google Shape;281;p14"/>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282" name="Google Shape;282;p14"/>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283" name="Google Shape;283;p14"/>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13</a:t>
            </a:fld>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descr="P2PKH Stack Evalu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289" name="Google Shape;289;p15"/>
          <p:cNvSpPr/>
          <p:nvPr/>
        </p:nvSpPr>
        <p:spPr>
          <a:xfrm>
            <a:off x="1689422" y="3200241"/>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TX (INPUT)</a:t>
            </a:r>
            <a:endParaRPr sz="1800">
              <a:solidFill>
                <a:schemeClr val="dk1"/>
              </a:solidFill>
              <a:latin typeface="Rockwell"/>
              <a:ea typeface="Rockwell"/>
              <a:cs typeface="Rockwell"/>
              <a:sym typeface="Rockwell"/>
            </a:endParaRPr>
          </a:p>
        </p:txBody>
      </p:sp>
      <p:cxnSp>
        <p:nvCxnSpPr>
          <p:cNvPr id="290" name="Google Shape;290;p15"/>
          <p:cNvCxnSpPr/>
          <p:nvPr/>
        </p:nvCxnSpPr>
        <p:spPr>
          <a:xfrm rot="10800000" flipH="1">
            <a:off x="3483053" y="2011680"/>
            <a:ext cx="4485290" cy="1508014"/>
          </a:xfrm>
          <a:prstGeom prst="straightConnector1">
            <a:avLst/>
          </a:prstGeom>
          <a:noFill/>
          <a:ln w="76200" cap="flat" cmpd="sng">
            <a:solidFill>
              <a:srgbClr val="C7C7C7"/>
            </a:solidFill>
            <a:prstDash val="solid"/>
            <a:round/>
            <a:headEnd type="none" w="sm" len="sm"/>
            <a:tailEnd type="triangle" w="med" len="med"/>
          </a:ln>
        </p:spPr>
      </p:cxnSp>
      <p:sp>
        <p:nvSpPr>
          <p:cNvPr id="291" name="Google Shape;291;p15"/>
          <p:cNvSpPr/>
          <p:nvPr/>
        </p:nvSpPr>
        <p:spPr>
          <a:xfrm>
            <a:off x="7968343" y="1692226"/>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TX (OUTPUT)</a:t>
            </a:r>
            <a:endParaRPr sz="1800">
              <a:solidFill>
                <a:schemeClr val="dk1"/>
              </a:solidFill>
              <a:latin typeface="Rockwell"/>
              <a:ea typeface="Rockwell"/>
              <a:cs typeface="Rockwell"/>
              <a:sym typeface="Rockwell"/>
            </a:endParaRPr>
          </a:p>
        </p:txBody>
      </p:sp>
      <p:cxnSp>
        <p:nvCxnSpPr>
          <p:cNvPr id="292" name="Google Shape;292;p15"/>
          <p:cNvCxnSpPr>
            <a:stCxn id="289" idx="3"/>
          </p:cNvCxnSpPr>
          <p:nvPr/>
        </p:nvCxnSpPr>
        <p:spPr>
          <a:xfrm>
            <a:off x="3483053" y="3519695"/>
            <a:ext cx="4485300" cy="869100"/>
          </a:xfrm>
          <a:prstGeom prst="straightConnector1">
            <a:avLst/>
          </a:prstGeom>
          <a:noFill/>
          <a:ln w="76200" cap="flat" cmpd="sng">
            <a:solidFill>
              <a:srgbClr val="C7C7C7"/>
            </a:solidFill>
            <a:prstDash val="solid"/>
            <a:round/>
            <a:headEnd type="none" w="sm" len="sm"/>
            <a:tailEnd type="triangle" w="med" len="med"/>
          </a:ln>
        </p:spPr>
      </p:cxnSp>
      <p:sp>
        <p:nvSpPr>
          <p:cNvPr id="293" name="Google Shape;293;p15"/>
          <p:cNvSpPr/>
          <p:nvPr/>
        </p:nvSpPr>
        <p:spPr>
          <a:xfrm>
            <a:off x="7968343" y="4069348"/>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CHANGE</a:t>
            </a:r>
            <a:endParaRPr/>
          </a:p>
          <a:p>
            <a:pPr marL="0" marR="0" lvl="0" indent="0" algn="ctr" rtl="0">
              <a:spcBef>
                <a:spcPts val="0"/>
              </a:spcBef>
              <a:spcAft>
                <a:spcPts val="0"/>
              </a:spcAft>
              <a:buNone/>
            </a:pPr>
            <a:r>
              <a:rPr lang="en-US" sz="1800">
                <a:solidFill>
                  <a:schemeClr val="dk1"/>
                </a:solidFill>
                <a:latin typeface="Rockwell"/>
                <a:ea typeface="Rockwell"/>
                <a:cs typeface="Rockwell"/>
                <a:sym typeface="Rockwell"/>
              </a:rPr>
              <a:t> (Left over)</a:t>
            </a:r>
            <a:endParaRPr sz="1800">
              <a:solidFill>
                <a:schemeClr val="dk1"/>
              </a:solidFill>
              <a:latin typeface="Rockwell"/>
              <a:ea typeface="Rockwell"/>
              <a:cs typeface="Rockwell"/>
              <a:sym typeface="Rockwell"/>
            </a:endParaRPr>
          </a:p>
        </p:txBody>
      </p:sp>
      <p:sp>
        <p:nvSpPr>
          <p:cNvPr id="294" name="Google Shape;294;p15"/>
          <p:cNvSpPr/>
          <p:nvPr/>
        </p:nvSpPr>
        <p:spPr>
          <a:xfrm>
            <a:off x="487135" y="466725"/>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Tx (Output)</a:t>
            </a:r>
            <a:endParaRPr sz="3600">
              <a:solidFill>
                <a:schemeClr val="lt1"/>
              </a:solidFill>
              <a:latin typeface="Rockwell"/>
              <a:ea typeface="Rockwell"/>
              <a:cs typeface="Rockwell"/>
              <a:sym typeface="Rockwell"/>
            </a:endParaRPr>
          </a:p>
        </p:txBody>
      </p:sp>
      <p:sp>
        <p:nvSpPr>
          <p:cNvPr id="295" name="Google Shape;295;p15"/>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296" name="Google Shape;296;p15"/>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297" name="Google Shape;297;p15"/>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14</a:t>
            </a:fld>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6"/>
          <p:cNvSpPr/>
          <p:nvPr/>
        </p:nvSpPr>
        <p:spPr>
          <a:xfrm>
            <a:off x="403694" y="1397962"/>
            <a:ext cx="8303984" cy="4840000"/>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03" name="Google Shape;303;p16"/>
          <p:cNvSpPr txBox="1"/>
          <p:nvPr/>
        </p:nvSpPr>
        <p:spPr>
          <a:xfrm>
            <a:off x="786596" y="1848436"/>
            <a:ext cx="7623980" cy="615553"/>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a:solidFill>
                  <a:schemeClr val="lt1"/>
                </a:solidFill>
                <a:latin typeface="Rockwell"/>
                <a:ea typeface="Rockwell"/>
                <a:cs typeface="Rockwell"/>
                <a:sym typeface="Rockwell"/>
              </a:rPr>
              <a:t>Murray sent Monika  0.6 BTC</a:t>
            </a:r>
            <a:endParaRPr sz="3400">
              <a:solidFill>
                <a:schemeClr val="lt1"/>
              </a:solidFill>
              <a:latin typeface="Rockwell"/>
              <a:ea typeface="Rockwell"/>
              <a:cs typeface="Rockwell"/>
              <a:sym typeface="Rockwell"/>
            </a:endParaRPr>
          </a:p>
        </p:txBody>
      </p:sp>
      <p:sp>
        <p:nvSpPr>
          <p:cNvPr id="304" name="Google Shape;304;p16"/>
          <p:cNvSpPr txBox="1"/>
          <p:nvPr/>
        </p:nvSpPr>
        <p:spPr>
          <a:xfrm>
            <a:off x="786595" y="2890524"/>
            <a:ext cx="7623981" cy="615553"/>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a:solidFill>
                  <a:schemeClr val="lt1"/>
                </a:solidFill>
                <a:latin typeface="Rockwell"/>
                <a:ea typeface="Rockwell"/>
                <a:cs typeface="Rockwell"/>
                <a:sym typeface="Rockwell"/>
              </a:rPr>
              <a:t>Anan sent Monika       0.5 BTC</a:t>
            </a:r>
            <a:endParaRPr sz="3400">
              <a:solidFill>
                <a:schemeClr val="lt1"/>
              </a:solidFill>
              <a:latin typeface="Rockwell"/>
              <a:ea typeface="Rockwell"/>
              <a:cs typeface="Rockwell"/>
              <a:sym typeface="Rockwell"/>
            </a:endParaRPr>
          </a:p>
        </p:txBody>
      </p:sp>
      <p:sp>
        <p:nvSpPr>
          <p:cNvPr id="305" name="Google Shape;305;p16"/>
          <p:cNvSpPr txBox="1"/>
          <p:nvPr/>
        </p:nvSpPr>
        <p:spPr>
          <a:xfrm>
            <a:off x="786595" y="3932610"/>
            <a:ext cx="7495197" cy="615553"/>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a:solidFill>
                  <a:schemeClr val="lt1"/>
                </a:solidFill>
                <a:latin typeface="Rockwell"/>
                <a:ea typeface="Rockwell"/>
                <a:cs typeface="Rockwell"/>
                <a:sym typeface="Rockwell"/>
              </a:rPr>
              <a:t>Babi  sent Monika       0.3 BTC</a:t>
            </a:r>
            <a:endParaRPr/>
          </a:p>
        </p:txBody>
      </p:sp>
      <p:sp>
        <p:nvSpPr>
          <p:cNvPr id="306" name="Google Shape;306;p16"/>
          <p:cNvSpPr txBox="1"/>
          <p:nvPr/>
        </p:nvSpPr>
        <p:spPr>
          <a:xfrm>
            <a:off x="786595" y="4974697"/>
            <a:ext cx="7495197" cy="615553"/>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a:solidFill>
                  <a:schemeClr val="lt1"/>
                </a:solidFill>
                <a:latin typeface="Rockwell"/>
                <a:ea typeface="Rockwell"/>
                <a:cs typeface="Rockwell"/>
                <a:sym typeface="Rockwell"/>
              </a:rPr>
              <a:t>Karin  sent Monika   0.2 BTC</a:t>
            </a:r>
            <a:endParaRPr/>
          </a:p>
        </p:txBody>
      </p:sp>
      <p:sp>
        <p:nvSpPr>
          <p:cNvPr id="307" name="Google Shape;307;p16"/>
          <p:cNvSpPr/>
          <p:nvPr/>
        </p:nvSpPr>
        <p:spPr>
          <a:xfrm>
            <a:off x="8707678" y="1397962"/>
            <a:ext cx="1402915" cy="5015364"/>
          </a:xfrm>
          <a:prstGeom prst="rightBrace">
            <a:avLst>
              <a:gd name="adj1" fmla="val 8333"/>
              <a:gd name="adj2" fmla="val 50000"/>
            </a:avLst>
          </a:prstGeom>
          <a:noFill/>
          <a:ln w="762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308" name="Google Shape;308;p16"/>
          <p:cNvSpPr txBox="1"/>
          <p:nvPr/>
        </p:nvSpPr>
        <p:spPr>
          <a:xfrm>
            <a:off x="10373638" y="3613256"/>
            <a:ext cx="159080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latin typeface="Rockwell"/>
                <a:ea typeface="Rockwell"/>
                <a:cs typeface="Rockwell"/>
                <a:sym typeface="Rockwell"/>
              </a:rPr>
              <a:t>UTXOs</a:t>
            </a:r>
            <a:endParaRPr sz="3200" b="1">
              <a:solidFill>
                <a:schemeClr val="lt1"/>
              </a:solidFill>
              <a:latin typeface="Rockwell"/>
              <a:ea typeface="Rockwell"/>
              <a:cs typeface="Rockwell"/>
              <a:sym typeface="Rockwell"/>
            </a:endParaRPr>
          </a:p>
        </p:txBody>
      </p:sp>
      <p:sp>
        <p:nvSpPr>
          <p:cNvPr id="309" name="Google Shape;309;p16"/>
          <p:cNvSpPr/>
          <p:nvPr/>
        </p:nvSpPr>
        <p:spPr>
          <a:xfrm>
            <a:off x="487135" y="29527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UTXOs</a:t>
            </a:r>
            <a:endParaRPr sz="3600">
              <a:solidFill>
                <a:schemeClr val="lt1"/>
              </a:solidFill>
              <a:latin typeface="Rockwell"/>
              <a:ea typeface="Rockwell"/>
              <a:cs typeface="Rockwell"/>
              <a:sym typeface="Rockwell"/>
            </a:endParaRPr>
          </a:p>
        </p:txBody>
      </p:sp>
      <p:sp>
        <p:nvSpPr>
          <p:cNvPr id="310" name="Google Shape;310;p16"/>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11" name="Google Shape;311;p16"/>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12" name="Google Shape;312;p16"/>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15</a:t>
            </a:fld>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17"/>
          <p:cNvPicPr preferRelativeResize="0"/>
          <p:nvPr/>
        </p:nvPicPr>
        <p:blipFill rotWithShape="1">
          <a:blip r:embed="rId3">
            <a:alphaModFix/>
          </a:blip>
          <a:srcRect/>
          <a:stretch/>
        </p:blipFill>
        <p:spPr>
          <a:xfrm>
            <a:off x="118535" y="1382183"/>
            <a:ext cx="10968565" cy="5184767"/>
          </a:xfrm>
          <a:prstGeom prst="rect">
            <a:avLst/>
          </a:prstGeom>
          <a:noFill/>
          <a:ln>
            <a:noFill/>
          </a:ln>
        </p:spPr>
      </p:pic>
      <p:sp>
        <p:nvSpPr>
          <p:cNvPr id="318" name="Google Shape;318;p17"/>
          <p:cNvSpPr/>
          <p:nvPr/>
        </p:nvSpPr>
        <p:spPr>
          <a:xfrm>
            <a:off x="487135" y="266700"/>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Master Private Key</a:t>
            </a:r>
            <a:endParaRPr sz="3600">
              <a:solidFill>
                <a:schemeClr val="lt1"/>
              </a:solidFill>
              <a:latin typeface="Rockwell"/>
              <a:ea typeface="Rockwell"/>
              <a:cs typeface="Rockwell"/>
              <a:sym typeface="Rockwell"/>
            </a:endParaRPr>
          </a:p>
        </p:txBody>
      </p:sp>
      <p:sp>
        <p:nvSpPr>
          <p:cNvPr id="319" name="Google Shape;319;p17"/>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20" name="Google Shape;320;p17"/>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21" name="Google Shape;321;p17"/>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16</a:t>
            </a:fld>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8"/>
          <p:cNvSpPr/>
          <p:nvPr/>
        </p:nvSpPr>
        <p:spPr>
          <a:xfrm>
            <a:off x="6252754" y="2103120"/>
            <a:ext cx="4650377" cy="1685108"/>
          </a:xfrm>
          <a:prstGeom prst="rect">
            <a:avLst/>
          </a:prstGeom>
          <a:solidFill>
            <a:schemeClr val="lt1"/>
          </a:solidFill>
          <a:ln w="762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327" name="Google Shape;327;p18"/>
          <p:cNvSpPr/>
          <p:nvPr/>
        </p:nvSpPr>
        <p:spPr>
          <a:xfrm>
            <a:off x="979714" y="2103120"/>
            <a:ext cx="4650377" cy="1685108"/>
          </a:xfrm>
          <a:prstGeom prst="rect">
            <a:avLst/>
          </a:prstGeom>
          <a:solidFill>
            <a:schemeClr val="lt1"/>
          </a:solidFill>
          <a:ln w="762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328" name="Google Shape;328;p18" descr="P2PKH Stack Evalu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Rockwell"/>
              <a:ea typeface="Rockwell"/>
              <a:cs typeface="Rockwell"/>
              <a:sym typeface="Rockwell"/>
            </a:endParaRPr>
          </a:p>
        </p:txBody>
      </p:sp>
      <p:sp>
        <p:nvSpPr>
          <p:cNvPr id="329" name="Google Shape;329;p18"/>
          <p:cNvSpPr/>
          <p:nvPr/>
        </p:nvSpPr>
        <p:spPr>
          <a:xfrm>
            <a:off x="1336724" y="2664663"/>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Sender’s </a:t>
            </a:r>
            <a:endParaRPr/>
          </a:p>
          <a:p>
            <a:pPr marL="0" marR="0" lvl="0" indent="0" algn="ctr" rtl="0">
              <a:spcBef>
                <a:spcPts val="0"/>
              </a:spcBef>
              <a:spcAft>
                <a:spcPts val="0"/>
              </a:spcAft>
              <a:buNone/>
            </a:pPr>
            <a:r>
              <a:rPr lang="en-US" sz="1800">
                <a:solidFill>
                  <a:schemeClr val="dk1"/>
                </a:solidFill>
                <a:latin typeface="Rockwell"/>
                <a:ea typeface="Rockwell"/>
                <a:cs typeface="Rockwell"/>
                <a:sym typeface="Rockwell"/>
              </a:rPr>
              <a:t>Private Key</a:t>
            </a:r>
            <a:endParaRPr sz="1800">
              <a:solidFill>
                <a:schemeClr val="dk1"/>
              </a:solidFill>
              <a:latin typeface="Rockwell"/>
              <a:ea typeface="Rockwell"/>
              <a:cs typeface="Rockwell"/>
              <a:sym typeface="Rockwell"/>
            </a:endParaRPr>
          </a:p>
        </p:txBody>
      </p:sp>
      <p:sp>
        <p:nvSpPr>
          <p:cNvPr id="330" name="Google Shape;330;p18"/>
          <p:cNvSpPr/>
          <p:nvPr/>
        </p:nvSpPr>
        <p:spPr>
          <a:xfrm>
            <a:off x="3528893" y="2664662"/>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Receiver’s </a:t>
            </a:r>
            <a:endParaRPr/>
          </a:p>
          <a:p>
            <a:pPr marL="0" marR="0" lvl="0" indent="0" algn="ctr" rtl="0">
              <a:spcBef>
                <a:spcPts val="0"/>
              </a:spcBef>
              <a:spcAft>
                <a:spcPts val="0"/>
              </a:spcAft>
              <a:buNone/>
            </a:pPr>
            <a:r>
              <a:rPr lang="en-US" sz="1800">
                <a:solidFill>
                  <a:schemeClr val="dk1"/>
                </a:solidFill>
                <a:latin typeface="Rockwell"/>
                <a:ea typeface="Rockwell"/>
                <a:cs typeface="Rockwell"/>
                <a:sym typeface="Rockwell"/>
              </a:rPr>
              <a:t>Public Key</a:t>
            </a:r>
            <a:endParaRPr sz="1800">
              <a:solidFill>
                <a:schemeClr val="dk1"/>
              </a:solidFill>
              <a:latin typeface="Rockwell"/>
              <a:ea typeface="Rockwell"/>
              <a:cs typeface="Rockwell"/>
              <a:sym typeface="Rockwell"/>
            </a:endParaRPr>
          </a:p>
        </p:txBody>
      </p:sp>
      <p:sp>
        <p:nvSpPr>
          <p:cNvPr id="331" name="Google Shape;331;p18"/>
          <p:cNvSpPr/>
          <p:nvPr/>
        </p:nvSpPr>
        <p:spPr>
          <a:xfrm>
            <a:off x="6646797" y="2664662"/>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Receiver’s</a:t>
            </a:r>
            <a:endParaRPr/>
          </a:p>
          <a:p>
            <a:pPr marL="0" marR="0" lvl="0" indent="0" algn="ctr" rtl="0">
              <a:spcBef>
                <a:spcPts val="0"/>
              </a:spcBef>
              <a:spcAft>
                <a:spcPts val="0"/>
              </a:spcAft>
              <a:buNone/>
            </a:pPr>
            <a:r>
              <a:rPr lang="en-US" sz="1800">
                <a:solidFill>
                  <a:schemeClr val="dk1"/>
                </a:solidFill>
                <a:latin typeface="Rockwell"/>
                <a:ea typeface="Rockwell"/>
                <a:cs typeface="Rockwell"/>
                <a:sym typeface="Rockwell"/>
              </a:rPr>
              <a:t>Private Key</a:t>
            </a:r>
            <a:endParaRPr sz="1800">
              <a:solidFill>
                <a:schemeClr val="dk1"/>
              </a:solidFill>
              <a:latin typeface="Rockwell"/>
              <a:ea typeface="Rockwell"/>
              <a:cs typeface="Rockwell"/>
              <a:sym typeface="Rockwell"/>
            </a:endParaRPr>
          </a:p>
        </p:txBody>
      </p:sp>
      <p:sp>
        <p:nvSpPr>
          <p:cNvPr id="332" name="Google Shape;332;p18"/>
          <p:cNvSpPr/>
          <p:nvPr/>
        </p:nvSpPr>
        <p:spPr>
          <a:xfrm>
            <a:off x="8834470" y="2664662"/>
            <a:ext cx="1793631" cy="638907"/>
          </a:xfrm>
          <a:prstGeom prst="rect">
            <a:avLst/>
          </a:prstGeom>
          <a:solidFill>
            <a:schemeClr val="lt1"/>
          </a:solidFill>
          <a:ln w="76200" cap="flat" cmpd="sng">
            <a:solidFill>
              <a:srgbClr val="EAEAE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Sender’s</a:t>
            </a:r>
            <a:endParaRPr/>
          </a:p>
          <a:p>
            <a:pPr marL="0" marR="0" lvl="0" indent="0" algn="ctr" rtl="0">
              <a:spcBef>
                <a:spcPts val="0"/>
              </a:spcBef>
              <a:spcAft>
                <a:spcPts val="0"/>
              </a:spcAft>
              <a:buNone/>
            </a:pPr>
            <a:r>
              <a:rPr lang="en-US" sz="1800">
                <a:solidFill>
                  <a:schemeClr val="dk1"/>
                </a:solidFill>
                <a:latin typeface="Rockwell"/>
                <a:ea typeface="Rockwell"/>
                <a:cs typeface="Rockwell"/>
                <a:sym typeface="Rockwell"/>
              </a:rPr>
              <a:t>Public Key</a:t>
            </a:r>
            <a:endParaRPr sz="1800">
              <a:solidFill>
                <a:schemeClr val="dk1"/>
              </a:solidFill>
              <a:latin typeface="Rockwell"/>
              <a:ea typeface="Rockwell"/>
              <a:cs typeface="Rockwell"/>
              <a:sym typeface="Rockwell"/>
            </a:endParaRPr>
          </a:p>
        </p:txBody>
      </p:sp>
      <p:cxnSp>
        <p:nvCxnSpPr>
          <p:cNvPr id="333" name="Google Shape;333;p18"/>
          <p:cNvCxnSpPr/>
          <p:nvPr/>
        </p:nvCxnSpPr>
        <p:spPr>
          <a:xfrm>
            <a:off x="5614596" y="2984115"/>
            <a:ext cx="731520" cy="0"/>
          </a:xfrm>
          <a:prstGeom prst="straightConnector1">
            <a:avLst/>
          </a:prstGeom>
          <a:noFill/>
          <a:ln w="76200" cap="flat" cmpd="sng">
            <a:solidFill>
              <a:srgbClr val="C7C7C7"/>
            </a:solidFill>
            <a:prstDash val="solid"/>
            <a:round/>
            <a:headEnd type="none" w="sm" len="sm"/>
            <a:tailEnd type="triangle" w="med" len="med"/>
          </a:ln>
        </p:spPr>
      </p:cxnSp>
      <p:sp>
        <p:nvSpPr>
          <p:cNvPr id="334" name="Google Shape;334;p18"/>
          <p:cNvSpPr/>
          <p:nvPr/>
        </p:nvSpPr>
        <p:spPr>
          <a:xfrm>
            <a:off x="487135" y="647700"/>
            <a:ext cx="10733314" cy="72943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Public Vs. Private Keys</a:t>
            </a:r>
            <a:endParaRPr sz="3600">
              <a:solidFill>
                <a:schemeClr val="lt1"/>
              </a:solidFill>
              <a:latin typeface="Rockwell"/>
              <a:ea typeface="Rockwell"/>
              <a:cs typeface="Rockwell"/>
              <a:sym typeface="Rockwell"/>
            </a:endParaRPr>
          </a:p>
        </p:txBody>
      </p:sp>
      <p:sp>
        <p:nvSpPr>
          <p:cNvPr id="335" name="Google Shape;335;p18"/>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36" name="Google Shape;336;p18"/>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37" name="Google Shape;337;p18"/>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17</a:t>
            </a:fld>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19"/>
          <p:cNvPicPr preferRelativeResize="0"/>
          <p:nvPr/>
        </p:nvPicPr>
        <p:blipFill rotWithShape="1">
          <a:blip r:embed="rId3">
            <a:alphaModFix/>
          </a:blip>
          <a:srcRect/>
          <a:stretch/>
        </p:blipFill>
        <p:spPr>
          <a:xfrm>
            <a:off x="487134" y="826076"/>
            <a:ext cx="10733315" cy="5634298"/>
          </a:xfrm>
          <a:prstGeom prst="rect">
            <a:avLst/>
          </a:prstGeom>
          <a:noFill/>
          <a:ln>
            <a:noFill/>
          </a:ln>
        </p:spPr>
      </p:pic>
      <p:sp>
        <p:nvSpPr>
          <p:cNvPr id="343" name="Google Shape;343;p19"/>
          <p:cNvSpPr/>
          <p:nvPr/>
        </p:nvSpPr>
        <p:spPr>
          <a:xfrm>
            <a:off x="487135" y="171450"/>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SGWT</a:t>
            </a:r>
            <a:endParaRPr sz="3600">
              <a:solidFill>
                <a:schemeClr val="lt1"/>
              </a:solidFill>
              <a:latin typeface="Rockwell"/>
              <a:ea typeface="Rockwell"/>
              <a:cs typeface="Rockwell"/>
              <a:sym typeface="Rockwell"/>
            </a:endParaRPr>
          </a:p>
        </p:txBody>
      </p:sp>
      <p:sp>
        <p:nvSpPr>
          <p:cNvPr id="344" name="Google Shape;344;p19"/>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45" name="Google Shape;345;p19"/>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46" name="Google Shape;346;p19"/>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18</a:t>
            </a:fld>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0"/>
          <p:cNvSpPr/>
          <p:nvPr/>
        </p:nvSpPr>
        <p:spPr>
          <a:xfrm>
            <a:off x="487135" y="457200"/>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Common Characteristics of Bitcoin Scripts</a:t>
            </a:r>
            <a:endParaRPr sz="3600">
              <a:solidFill>
                <a:schemeClr val="lt1"/>
              </a:solidFill>
              <a:latin typeface="Rockwell"/>
              <a:ea typeface="Rockwell"/>
              <a:cs typeface="Rockwell"/>
              <a:sym typeface="Rockwell"/>
            </a:endParaRPr>
          </a:p>
        </p:txBody>
      </p:sp>
      <p:sp>
        <p:nvSpPr>
          <p:cNvPr id="352" name="Google Shape;352;p20"/>
          <p:cNvSpPr/>
          <p:nvPr/>
        </p:nvSpPr>
        <p:spPr>
          <a:xfrm>
            <a:off x="602919" y="1330357"/>
            <a:ext cx="11589081" cy="490063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chemeClr val="lt1"/>
              </a:buClr>
              <a:buSzPts val="3200"/>
              <a:buFont typeface="Rockwell"/>
              <a:buAutoNum type="alphaLcPeriod"/>
            </a:pPr>
            <a:r>
              <a:rPr lang="en-US" sz="3200">
                <a:solidFill>
                  <a:schemeClr val="lt1"/>
                </a:solidFill>
                <a:latin typeface="Times New Roman"/>
                <a:ea typeface="Times New Roman"/>
                <a:cs typeface="Times New Roman"/>
                <a:sym typeface="Times New Roman"/>
              </a:rPr>
              <a:t>Simple to execute</a:t>
            </a:r>
            <a:endParaRPr sz="3200">
              <a:solidFill>
                <a:schemeClr val="lt1"/>
              </a:solidFill>
              <a:latin typeface="Times New Roman"/>
              <a:ea typeface="Times New Roman"/>
              <a:cs typeface="Times New Roman"/>
              <a:sym typeface="Times New Roman"/>
            </a:endParaRPr>
          </a:p>
          <a:p>
            <a:pPr marL="342900" marR="0" lvl="0" indent="-342900" algn="l" rtl="0">
              <a:lnSpc>
                <a:spcPct val="107000"/>
              </a:lnSpc>
              <a:spcBef>
                <a:spcPts val="0"/>
              </a:spcBef>
              <a:spcAft>
                <a:spcPts val="0"/>
              </a:spcAft>
              <a:buClr>
                <a:schemeClr val="lt1"/>
              </a:buClr>
              <a:buSzPts val="3200"/>
              <a:buFont typeface="Rockwell"/>
              <a:buAutoNum type="alphaLcPeriod"/>
            </a:pPr>
            <a:r>
              <a:rPr lang="en-US" sz="3200">
                <a:solidFill>
                  <a:schemeClr val="lt1"/>
                </a:solidFill>
                <a:latin typeface="Times New Roman"/>
                <a:ea typeface="Times New Roman"/>
                <a:cs typeface="Times New Roman"/>
                <a:sym typeface="Times New Roman"/>
              </a:rPr>
              <a:t>Lightweight (does not rely on other software packages)</a:t>
            </a:r>
            <a:endParaRPr sz="3200">
              <a:solidFill>
                <a:schemeClr val="lt1"/>
              </a:solidFill>
              <a:latin typeface="Times New Roman"/>
              <a:ea typeface="Times New Roman"/>
              <a:cs typeface="Times New Roman"/>
              <a:sym typeface="Times New Roman"/>
            </a:endParaRPr>
          </a:p>
          <a:p>
            <a:pPr marL="342900" marR="0" lvl="0" indent="-342900" algn="l" rtl="0">
              <a:lnSpc>
                <a:spcPct val="107000"/>
              </a:lnSpc>
              <a:spcBef>
                <a:spcPts val="0"/>
              </a:spcBef>
              <a:spcAft>
                <a:spcPts val="0"/>
              </a:spcAft>
              <a:buClr>
                <a:schemeClr val="lt1"/>
              </a:buClr>
              <a:buSzPts val="3200"/>
              <a:buFont typeface="Rockwell"/>
              <a:buAutoNum type="alphaLcPeriod"/>
            </a:pPr>
            <a:r>
              <a:rPr lang="en-US" sz="3200">
                <a:solidFill>
                  <a:schemeClr val="lt1"/>
                </a:solidFill>
                <a:latin typeface="Times New Roman"/>
                <a:ea typeface="Times New Roman"/>
                <a:cs typeface="Times New Roman"/>
                <a:sym typeface="Times New Roman"/>
              </a:rPr>
              <a:t>Less computing energy</a:t>
            </a:r>
            <a:endParaRPr sz="3200">
              <a:solidFill>
                <a:schemeClr val="lt1"/>
              </a:solidFill>
              <a:latin typeface="Times New Roman"/>
              <a:ea typeface="Times New Roman"/>
              <a:cs typeface="Times New Roman"/>
              <a:sym typeface="Times New Roman"/>
            </a:endParaRPr>
          </a:p>
          <a:p>
            <a:pPr marL="342900" marR="0" lvl="0" indent="-342900" algn="l" rtl="0">
              <a:lnSpc>
                <a:spcPct val="107000"/>
              </a:lnSpc>
              <a:spcBef>
                <a:spcPts val="0"/>
              </a:spcBef>
              <a:spcAft>
                <a:spcPts val="0"/>
              </a:spcAft>
              <a:buClr>
                <a:schemeClr val="lt1"/>
              </a:buClr>
              <a:buSzPts val="3200"/>
              <a:buFont typeface="Rockwell"/>
              <a:buAutoNum type="alphaLcPeriod"/>
            </a:pPr>
            <a:r>
              <a:rPr lang="en-US" sz="3200">
                <a:solidFill>
                  <a:schemeClr val="lt1"/>
                </a:solidFill>
                <a:latin typeface="Times New Roman"/>
                <a:ea typeface="Times New Roman"/>
                <a:cs typeface="Times New Roman"/>
                <a:sym typeface="Times New Roman"/>
              </a:rPr>
              <a:t>Built for bitcoin</a:t>
            </a:r>
            <a:endParaRPr sz="3200">
              <a:solidFill>
                <a:schemeClr val="lt1"/>
              </a:solidFill>
              <a:latin typeface="Times New Roman"/>
              <a:ea typeface="Times New Roman"/>
              <a:cs typeface="Times New Roman"/>
              <a:sym typeface="Times New Roman"/>
            </a:endParaRPr>
          </a:p>
          <a:p>
            <a:pPr marL="342900" marR="0" lvl="0" indent="-342900" algn="l" rtl="0">
              <a:lnSpc>
                <a:spcPct val="107000"/>
              </a:lnSpc>
              <a:spcBef>
                <a:spcPts val="0"/>
              </a:spcBef>
              <a:spcAft>
                <a:spcPts val="0"/>
              </a:spcAft>
              <a:buClr>
                <a:schemeClr val="lt1"/>
              </a:buClr>
              <a:buSzPts val="3200"/>
              <a:buFont typeface="Rockwell"/>
              <a:buAutoNum type="alphaLcPeriod"/>
            </a:pPr>
            <a:r>
              <a:rPr lang="en-US" sz="3200">
                <a:solidFill>
                  <a:schemeClr val="lt1"/>
                </a:solidFill>
                <a:latin typeface="Times New Roman"/>
                <a:ea typeface="Times New Roman"/>
                <a:cs typeface="Times New Roman"/>
                <a:sym typeface="Times New Roman"/>
              </a:rPr>
              <a:t>Uses cryptography (Hashes, Signature verification)</a:t>
            </a:r>
            <a:endParaRPr sz="3200">
              <a:solidFill>
                <a:schemeClr val="lt1"/>
              </a:solidFill>
              <a:latin typeface="Times New Roman"/>
              <a:ea typeface="Times New Roman"/>
              <a:cs typeface="Times New Roman"/>
              <a:sym typeface="Times New Roman"/>
            </a:endParaRPr>
          </a:p>
          <a:p>
            <a:pPr marL="342900" marR="0" lvl="0" indent="-342900" algn="l" rtl="0">
              <a:lnSpc>
                <a:spcPct val="107000"/>
              </a:lnSpc>
              <a:spcBef>
                <a:spcPts val="0"/>
              </a:spcBef>
              <a:spcAft>
                <a:spcPts val="0"/>
              </a:spcAft>
              <a:buClr>
                <a:schemeClr val="lt1"/>
              </a:buClr>
              <a:buSzPts val="3600"/>
              <a:buFont typeface="Rockwell"/>
              <a:buAutoNum type="alphaLcPeriod"/>
            </a:pPr>
            <a:r>
              <a:rPr lang="en-US" sz="3600">
                <a:solidFill>
                  <a:schemeClr val="lt1"/>
                </a:solidFill>
                <a:latin typeface="Times New Roman"/>
                <a:ea typeface="Times New Roman"/>
                <a:cs typeface="Times New Roman"/>
                <a:sym typeface="Times New Roman"/>
              </a:rPr>
              <a:t>Stack-based</a:t>
            </a:r>
            <a:endParaRPr sz="3200">
              <a:solidFill>
                <a:schemeClr val="lt1"/>
              </a:solidFill>
              <a:latin typeface="Times New Roman"/>
              <a:ea typeface="Times New Roman"/>
              <a:cs typeface="Times New Roman"/>
              <a:sym typeface="Times New Roman"/>
            </a:endParaRPr>
          </a:p>
          <a:p>
            <a:pPr marL="342900" marR="0" lvl="0" indent="-342900" algn="l" rtl="0">
              <a:lnSpc>
                <a:spcPct val="107000"/>
              </a:lnSpc>
              <a:spcBef>
                <a:spcPts val="0"/>
              </a:spcBef>
              <a:spcAft>
                <a:spcPts val="0"/>
              </a:spcAft>
              <a:buClr>
                <a:schemeClr val="lt1"/>
              </a:buClr>
              <a:buSzPts val="3200"/>
              <a:buFont typeface="Rockwell"/>
              <a:buAutoNum type="alphaLcPeriod"/>
            </a:pPr>
            <a:r>
              <a:rPr lang="en-US" sz="3200">
                <a:solidFill>
                  <a:schemeClr val="lt1"/>
                </a:solidFill>
                <a:latin typeface="Times New Roman"/>
                <a:ea typeface="Times New Roman"/>
                <a:cs typeface="Times New Roman"/>
                <a:sym typeface="Times New Roman"/>
              </a:rPr>
              <a:t>No loops</a:t>
            </a:r>
            <a:endParaRPr sz="3200">
              <a:solidFill>
                <a:schemeClr val="lt1"/>
              </a:solidFill>
              <a:latin typeface="Times New Roman"/>
              <a:ea typeface="Times New Roman"/>
              <a:cs typeface="Times New Roman"/>
              <a:sym typeface="Times New Roman"/>
            </a:endParaRPr>
          </a:p>
          <a:p>
            <a:pPr marL="342900" marR="0" lvl="0" indent="-342900" algn="l" rtl="0">
              <a:lnSpc>
                <a:spcPct val="107000"/>
              </a:lnSpc>
              <a:spcBef>
                <a:spcPts val="0"/>
              </a:spcBef>
              <a:spcAft>
                <a:spcPts val="0"/>
              </a:spcAft>
              <a:buClr>
                <a:schemeClr val="lt1"/>
              </a:buClr>
              <a:buSzPts val="3200"/>
              <a:buFont typeface="Rockwell"/>
              <a:buAutoNum type="alphaLcPeriod"/>
            </a:pPr>
            <a:r>
              <a:rPr lang="en-US" sz="3200">
                <a:solidFill>
                  <a:schemeClr val="lt1"/>
                </a:solidFill>
                <a:latin typeface="Times New Roman"/>
                <a:ea typeface="Times New Roman"/>
                <a:cs typeface="Times New Roman"/>
                <a:sym typeface="Times New Roman"/>
              </a:rPr>
              <a:t>Conditional statements supported (</a:t>
            </a:r>
            <a:r>
              <a:rPr lang="en-US" sz="3200">
                <a:solidFill>
                  <a:schemeClr val="lt1"/>
                </a:solidFill>
                <a:latin typeface="Courier New"/>
                <a:ea typeface="Courier New"/>
                <a:cs typeface="Courier New"/>
                <a:sym typeface="Courier New"/>
              </a:rPr>
              <a:t>If</a:t>
            </a:r>
            <a:r>
              <a:rPr lang="en-US" sz="3200">
                <a:solidFill>
                  <a:schemeClr val="lt1"/>
                </a:solidFill>
                <a:latin typeface="Times New Roman"/>
                <a:ea typeface="Times New Roman"/>
                <a:cs typeface="Times New Roman"/>
                <a:sym typeface="Times New Roman"/>
              </a:rPr>
              <a:t> statements)</a:t>
            </a:r>
            <a:endParaRPr sz="3200">
              <a:solidFill>
                <a:schemeClr val="lt1"/>
              </a:solidFill>
              <a:latin typeface="Times New Roman"/>
              <a:ea typeface="Times New Roman"/>
              <a:cs typeface="Times New Roman"/>
              <a:sym typeface="Times New Roman"/>
            </a:endParaRPr>
          </a:p>
          <a:p>
            <a:pPr marL="342900" marR="0" lvl="0" indent="-342900" algn="l" rtl="0">
              <a:lnSpc>
                <a:spcPct val="107000"/>
              </a:lnSpc>
              <a:spcBef>
                <a:spcPts val="0"/>
              </a:spcBef>
              <a:spcAft>
                <a:spcPts val="0"/>
              </a:spcAft>
              <a:buClr>
                <a:schemeClr val="lt1"/>
              </a:buClr>
              <a:buSzPts val="3200"/>
              <a:buFont typeface="Rockwell"/>
              <a:buAutoNum type="alphaLcPeriod"/>
            </a:pPr>
            <a:r>
              <a:rPr lang="en-US" sz="3200">
                <a:solidFill>
                  <a:schemeClr val="lt1"/>
                </a:solidFill>
                <a:latin typeface="Times New Roman"/>
                <a:ea typeface="Times New Roman"/>
                <a:cs typeface="Times New Roman"/>
                <a:sym typeface="Times New Roman"/>
              </a:rPr>
              <a:t>Validation of multiple nodes supported (MULTISIG instruction)</a:t>
            </a:r>
            <a:endParaRPr sz="3200">
              <a:solidFill>
                <a:schemeClr val="lt1"/>
              </a:solidFill>
              <a:latin typeface="Times New Roman"/>
              <a:ea typeface="Times New Roman"/>
              <a:cs typeface="Times New Roman"/>
              <a:sym typeface="Times New Roman"/>
            </a:endParaRPr>
          </a:p>
        </p:txBody>
      </p:sp>
      <p:sp>
        <p:nvSpPr>
          <p:cNvPr id="353" name="Google Shape;353;p20"/>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54" name="Google Shape;354;p20"/>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55" name="Google Shape;355;p20"/>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19</a:t>
            </a:fld>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
          <p:cNvSpPr/>
          <p:nvPr/>
        </p:nvSpPr>
        <p:spPr>
          <a:xfrm>
            <a:off x="363310" y="304800"/>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b="0" i="0" u="none" strike="noStrike" cap="none">
                <a:solidFill>
                  <a:schemeClr val="lt1"/>
                </a:solidFill>
                <a:latin typeface="Rockwell"/>
                <a:ea typeface="Rockwell"/>
                <a:cs typeface="Rockwell"/>
                <a:sym typeface="Rockwell"/>
              </a:rPr>
              <a:t>When to use what type of Blockchain?</a:t>
            </a:r>
            <a:endParaRPr sz="3600" b="0" i="0" u="none" strike="noStrike" cap="none">
              <a:solidFill>
                <a:schemeClr val="lt1"/>
              </a:solidFill>
              <a:latin typeface="Rockwell"/>
              <a:ea typeface="Rockwell"/>
              <a:cs typeface="Rockwell"/>
              <a:sym typeface="Rockwell"/>
            </a:endParaRPr>
          </a:p>
        </p:txBody>
      </p:sp>
      <p:pic>
        <p:nvPicPr>
          <p:cNvPr id="83" name="Google Shape;83;p2"/>
          <p:cNvPicPr preferRelativeResize="0"/>
          <p:nvPr/>
        </p:nvPicPr>
        <p:blipFill rotWithShape="1">
          <a:blip r:embed="rId3">
            <a:alphaModFix/>
          </a:blip>
          <a:srcRect/>
          <a:stretch/>
        </p:blipFill>
        <p:spPr>
          <a:xfrm>
            <a:off x="685799" y="1029223"/>
            <a:ext cx="9906001" cy="5442339"/>
          </a:xfrm>
          <a:prstGeom prst="rect">
            <a:avLst/>
          </a:prstGeom>
          <a:noFill/>
          <a:ln>
            <a:noFill/>
          </a:ln>
        </p:spPr>
      </p:pic>
      <p:sp>
        <p:nvSpPr>
          <p:cNvPr id="84" name="Google Shape;84;p2"/>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FF0000"/>
                </a:solidFill>
              </a:rPr>
              <a:t>Chandramouli, Asha, Abhilash, Meena</a:t>
            </a:r>
            <a:endParaRPr>
              <a:solidFill>
                <a:srgbClr val="FF0000"/>
              </a:solidFill>
            </a:endParaRPr>
          </a:p>
        </p:txBody>
      </p:sp>
      <p:sp>
        <p:nvSpPr>
          <p:cNvPr id="85" name="Google Shape;85;p2"/>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solidFill>
                  <a:srgbClr val="FF0000"/>
                </a:solidFill>
              </a:rPr>
              <a:t>Blockchain</a:t>
            </a:r>
            <a:r>
              <a:rPr lang="en-US"/>
              <a:t> </a:t>
            </a:r>
            <a:r>
              <a:rPr lang="en-US">
                <a:solidFill>
                  <a:srgbClr val="FF0000"/>
                </a:solidFill>
              </a:rPr>
              <a:t>Technology</a:t>
            </a:r>
            <a:endParaRPr>
              <a:solidFill>
                <a:srgbClr val="FF0000"/>
              </a:solidFill>
            </a:endParaRPr>
          </a:p>
        </p:txBody>
      </p:sp>
      <p:sp>
        <p:nvSpPr>
          <p:cNvPr id="86" name="Google Shape;86;p2"/>
          <p:cNvSpPr txBox="1">
            <a:spLocks noGrp="1"/>
          </p:cNvSpPr>
          <p:nvPr>
            <p:ph type="sldNum" idx="12"/>
          </p:nvPr>
        </p:nvSpPr>
        <p:spPr>
          <a:xfrm>
            <a:off x="11518604" y="6514568"/>
            <a:ext cx="619051" cy="274320"/>
          </a:xfrm>
          <a:prstGeom prst="rect">
            <a:avLst/>
          </a:prstGeom>
          <a:noFill/>
          <a:ln>
            <a:noFill/>
          </a:ln>
        </p:spPr>
        <p:txBody>
          <a:bodyPr spcFirstLastPara="1" wrap="square" lIns="91425" tIns="45700" rIns="91425" bIns="45700" anchor="ctr" anchorCtr="0">
            <a:normAutofit lnSpcReduction="10000"/>
          </a:bodyPr>
          <a:lstStyle/>
          <a:p>
            <a:pPr marL="0" lvl="0" indent="0" algn="r" rtl="0">
              <a:spcBef>
                <a:spcPts val="0"/>
              </a:spcBef>
              <a:spcAft>
                <a:spcPts val="0"/>
              </a:spcAft>
              <a:buNone/>
            </a:pPr>
            <a:fld id="{00000000-1234-1234-1234-123412341234}" type="slidenum">
              <a:rPr lang="en-US">
                <a:solidFill>
                  <a:srgbClr val="FF0000"/>
                </a:solidFill>
              </a:rPr>
              <a:t>2</a:t>
            </a:fld>
            <a:endParaRPr>
              <a:solidFill>
                <a:srgbClr val="FF0000"/>
              </a:solidFill>
            </a:endParaRPr>
          </a:p>
        </p:txBody>
      </p:sp>
      <p:pic>
        <p:nvPicPr>
          <p:cNvPr id="87" name="Google Shape;87;p2" descr="D:\General\upil_logo.tiff"/>
          <p:cNvPicPr preferRelativeResize="0"/>
          <p:nvPr/>
        </p:nvPicPr>
        <p:blipFill rotWithShape="1">
          <a:blip r:embed="rId4">
            <a:alphaModFix/>
          </a:blip>
          <a:srcRect/>
          <a:stretch/>
        </p:blipFill>
        <p:spPr>
          <a:xfrm>
            <a:off x="76200" y="6353175"/>
            <a:ext cx="404813" cy="428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1"/>
          <p:cNvSpPr/>
          <p:nvPr/>
        </p:nvSpPr>
        <p:spPr>
          <a:xfrm>
            <a:off x="487135" y="457200"/>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Common Characteristics of Bitcoin Scripts</a:t>
            </a:r>
            <a:endParaRPr sz="3600">
              <a:solidFill>
                <a:schemeClr val="lt1"/>
              </a:solidFill>
              <a:latin typeface="Rockwell"/>
              <a:ea typeface="Rockwell"/>
              <a:cs typeface="Rockwell"/>
              <a:sym typeface="Rockwell"/>
            </a:endParaRPr>
          </a:p>
        </p:txBody>
      </p:sp>
      <p:sp>
        <p:nvSpPr>
          <p:cNvPr id="361" name="Google Shape;361;p21"/>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62" name="Google Shape;362;p21"/>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63" name="Google Shape;363;p21"/>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20</a:t>
            </a:fld>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2"/>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69" name="Google Shape;369;p22"/>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70" name="Google Shape;370;p22"/>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21</a:t>
            </a:fld>
            <a:endParaRPr>
              <a:latin typeface="Arial"/>
              <a:ea typeface="Arial"/>
              <a:cs typeface="Arial"/>
              <a:sym typeface="Arial"/>
            </a:endParaRPr>
          </a:p>
        </p:txBody>
      </p:sp>
      <p:pic>
        <p:nvPicPr>
          <p:cNvPr id="371" name="Google Shape;371;p22"/>
          <p:cNvPicPr preferRelativeResize="0"/>
          <p:nvPr/>
        </p:nvPicPr>
        <p:blipFill rotWithShape="1">
          <a:blip r:embed="rId3">
            <a:alphaModFix/>
          </a:blip>
          <a:srcRect l="1953" t="19758" r="1799" b="19049"/>
          <a:stretch/>
        </p:blipFill>
        <p:spPr>
          <a:xfrm>
            <a:off x="1184375" y="1323700"/>
            <a:ext cx="9387850" cy="4476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3"/>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77" name="Google Shape;377;p23"/>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78" name="Google Shape;378;p23"/>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22</a:t>
            </a:fld>
            <a:endParaRPr>
              <a:latin typeface="Arial"/>
              <a:ea typeface="Arial"/>
              <a:cs typeface="Arial"/>
              <a:sym typeface="Arial"/>
            </a:endParaRPr>
          </a:p>
        </p:txBody>
      </p:sp>
      <p:pic>
        <p:nvPicPr>
          <p:cNvPr id="379" name="Google Shape;379;p23"/>
          <p:cNvPicPr preferRelativeResize="0"/>
          <p:nvPr/>
        </p:nvPicPr>
        <p:blipFill rotWithShape="1">
          <a:blip r:embed="rId3">
            <a:alphaModFix/>
          </a:blip>
          <a:srcRect t="12625" r="2496" b="19278"/>
          <a:stretch/>
        </p:blipFill>
        <p:spPr>
          <a:xfrm>
            <a:off x="1219200" y="923100"/>
            <a:ext cx="9509750" cy="498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4"/>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85" name="Google Shape;385;p24"/>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86" name="Google Shape;386;p24"/>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23</a:t>
            </a:fld>
            <a:endParaRPr>
              <a:latin typeface="Arial"/>
              <a:ea typeface="Arial"/>
              <a:cs typeface="Arial"/>
              <a:sym typeface="Arial"/>
            </a:endParaRPr>
          </a:p>
        </p:txBody>
      </p:sp>
      <p:pic>
        <p:nvPicPr>
          <p:cNvPr id="387" name="Google Shape;387;p24"/>
          <p:cNvPicPr preferRelativeResize="0"/>
          <p:nvPr/>
        </p:nvPicPr>
        <p:blipFill rotWithShape="1">
          <a:blip r:embed="rId3">
            <a:alphaModFix/>
          </a:blip>
          <a:srcRect t="15478" r="1603" b="18571"/>
          <a:stretch/>
        </p:blipFill>
        <p:spPr>
          <a:xfrm>
            <a:off x="870850" y="452850"/>
            <a:ext cx="10398049" cy="5625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5"/>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393" name="Google Shape;393;p25"/>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394" name="Google Shape;394;p25"/>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24</a:t>
            </a:fld>
            <a:endParaRPr>
              <a:latin typeface="Arial"/>
              <a:ea typeface="Arial"/>
              <a:cs typeface="Arial"/>
              <a:sym typeface="Arial"/>
            </a:endParaRPr>
          </a:p>
        </p:txBody>
      </p:sp>
      <p:pic>
        <p:nvPicPr>
          <p:cNvPr id="395" name="Google Shape;395;p25"/>
          <p:cNvPicPr preferRelativeResize="0"/>
          <p:nvPr/>
        </p:nvPicPr>
        <p:blipFill rotWithShape="1">
          <a:blip r:embed="rId3">
            <a:alphaModFix/>
          </a:blip>
          <a:srcRect t="12856" r="1429" b="19762"/>
          <a:stretch/>
        </p:blipFill>
        <p:spPr>
          <a:xfrm>
            <a:off x="1219200" y="940525"/>
            <a:ext cx="9614275" cy="49290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6"/>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01" name="Google Shape;401;p26"/>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02" name="Google Shape;402;p26"/>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25</a:t>
            </a:fld>
            <a:endParaRPr>
              <a:latin typeface="Arial"/>
              <a:ea typeface="Arial"/>
              <a:cs typeface="Arial"/>
              <a:sym typeface="Arial"/>
            </a:endParaRPr>
          </a:p>
        </p:txBody>
      </p:sp>
      <p:pic>
        <p:nvPicPr>
          <p:cNvPr id="403" name="Google Shape;403;p26"/>
          <p:cNvPicPr preferRelativeResize="0"/>
          <p:nvPr/>
        </p:nvPicPr>
        <p:blipFill rotWithShape="1">
          <a:blip r:embed="rId3">
            <a:alphaModFix/>
          </a:blip>
          <a:srcRect t="14283" r="2496" b="19526"/>
          <a:stretch/>
        </p:blipFill>
        <p:spPr>
          <a:xfrm>
            <a:off x="1219200" y="1045025"/>
            <a:ext cx="9509750" cy="4841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7"/>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09" name="Google Shape;409;p27"/>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10" name="Google Shape;410;p27"/>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26</a:t>
            </a:fld>
            <a:endParaRPr>
              <a:latin typeface="Arial"/>
              <a:ea typeface="Arial"/>
              <a:cs typeface="Arial"/>
              <a:sym typeface="Arial"/>
            </a:endParaRPr>
          </a:p>
        </p:txBody>
      </p:sp>
      <p:pic>
        <p:nvPicPr>
          <p:cNvPr id="411" name="Google Shape;411;p27"/>
          <p:cNvPicPr preferRelativeResize="0"/>
          <p:nvPr/>
        </p:nvPicPr>
        <p:blipFill rotWithShape="1">
          <a:blip r:embed="rId3">
            <a:alphaModFix/>
          </a:blip>
          <a:srcRect t="13808" r="3034" b="18334"/>
          <a:stretch/>
        </p:blipFill>
        <p:spPr>
          <a:xfrm>
            <a:off x="1219200" y="766375"/>
            <a:ext cx="9457500" cy="49638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8"/>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17" name="Google Shape;417;p28"/>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18" name="Google Shape;418;p28"/>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27</a:t>
            </a:fld>
            <a:endParaRPr>
              <a:latin typeface="Arial"/>
              <a:ea typeface="Arial"/>
              <a:cs typeface="Arial"/>
              <a:sym typeface="Arial"/>
            </a:endParaRPr>
          </a:p>
        </p:txBody>
      </p:sp>
      <p:pic>
        <p:nvPicPr>
          <p:cNvPr id="419" name="Google Shape;419;p28"/>
          <p:cNvPicPr preferRelativeResize="0"/>
          <p:nvPr/>
        </p:nvPicPr>
        <p:blipFill rotWithShape="1">
          <a:blip r:embed="rId3">
            <a:alphaModFix/>
          </a:blip>
          <a:srcRect l="7227" t="17082" b="28255"/>
          <a:stretch/>
        </p:blipFill>
        <p:spPr>
          <a:xfrm>
            <a:off x="1451350" y="975350"/>
            <a:ext cx="9048750" cy="399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9"/>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25" name="Google Shape;425;p29"/>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26" name="Google Shape;426;p29"/>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28</a:t>
            </a:fld>
            <a:endParaRPr>
              <a:latin typeface="Arial"/>
              <a:ea typeface="Arial"/>
              <a:cs typeface="Arial"/>
              <a:sym typeface="Arial"/>
            </a:endParaRPr>
          </a:p>
        </p:txBody>
      </p:sp>
      <p:pic>
        <p:nvPicPr>
          <p:cNvPr id="427" name="Google Shape;427;p29"/>
          <p:cNvPicPr preferRelativeResize="0"/>
          <p:nvPr/>
        </p:nvPicPr>
        <p:blipFill rotWithShape="1">
          <a:blip r:embed="rId3">
            <a:alphaModFix/>
          </a:blip>
          <a:srcRect t="13810" r="1429" b="20953"/>
          <a:stretch/>
        </p:blipFill>
        <p:spPr>
          <a:xfrm>
            <a:off x="1219200" y="1010200"/>
            <a:ext cx="9614275" cy="4772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0"/>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33" name="Google Shape;433;p30"/>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34" name="Google Shape;434;p30"/>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29</a:t>
            </a:fld>
            <a:endParaRPr>
              <a:latin typeface="Arial"/>
              <a:ea typeface="Arial"/>
              <a:cs typeface="Arial"/>
              <a:sym typeface="Arial"/>
            </a:endParaRPr>
          </a:p>
        </p:txBody>
      </p:sp>
      <p:pic>
        <p:nvPicPr>
          <p:cNvPr id="435" name="Google Shape;435;p30"/>
          <p:cNvPicPr preferRelativeResize="0"/>
          <p:nvPr/>
        </p:nvPicPr>
        <p:blipFill rotWithShape="1">
          <a:blip r:embed="rId3">
            <a:alphaModFix/>
          </a:blip>
          <a:srcRect t="12383" r="1960" b="19759"/>
          <a:stretch/>
        </p:blipFill>
        <p:spPr>
          <a:xfrm>
            <a:off x="1219200" y="905700"/>
            <a:ext cx="9561999" cy="4963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3"/>
          <p:cNvSpPr/>
          <p:nvPr/>
        </p:nvSpPr>
        <p:spPr>
          <a:xfrm>
            <a:off x="4075682" y="1127758"/>
            <a:ext cx="6178709"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i="0" u="none" strike="noStrike" cap="none">
                <a:solidFill>
                  <a:schemeClr val="lt1"/>
                </a:solidFill>
                <a:latin typeface="Rockwell"/>
                <a:ea typeface="Rockwell"/>
                <a:cs typeface="Rockwell"/>
                <a:sym typeface="Rockwell"/>
              </a:rPr>
              <a:t>BLOCKCHAIN</a:t>
            </a:r>
            <a:endParaRPr sz="6000" b="0" i="0" u="none" strike="noStrike" cap="none">
              <a:solidFill>
                <a:schemeClr val="lt1"/>
              </a:solidFill>
              <a:latin typeface="Rockwell"/>
              <a:ea typeface="Rockwell"/>
              <a:cs typeface="Rockwell"/>
              <a:sym typeface="Rockwell"/>
            </a:endParaRPr>
          </a:p>
        </p:txBody>
      </p:sp>
      <p:sp>
        <p:nvSpPr>
          <p:cNvPr id="93" name="Google Shape;93;p3"/>
          <p:cNvSpPr/>
          <p:nvPr/>
        </p:nvSpPr>
        <p:spPr>
          <a:xfrm>
            <a:off x="4075683" y="2266603"/>
            <a:ext cx="1898073"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chemeClr val="lt1"/>
                </a:solidFill>
                <a:latin typeface="Rockwell"/>
                <a:ea typeface="Rockwell"/>
                <a:cs typeface="Rockwell"/>
                <a:sym typeface="Rockwell"/>
              </a:rPr>
              <a:t>BITCOIN</a:t>
            </a:r>
            <a:endParaRPr sz="2000" b="0" i="0" u="none" strike="noStrike" cap="none">
              <a:solidFill>
                <a:schemeClr val="lt1"/>
              </a:solidFill>
              <a:latin typeface="Rockwell"/>
              <a:ea typeface="Rockwell"/>
              <a:cs typeface="Rockwell"/>
              <a:sym typeface="Rockwell"/>
            </a:endParaRPr>
          </a:p>
        </p:txBody>
      </p:sp>
      <p:sp>
        <p:nvSpPr>
          <p:cNvPr id="94" name="Google Shape;94;p3"/>
          <p:cNvSpPr/>
          <p:nvPr/>
        </p:nvSpPr>
        <p:spPr>
          <a:xfrm>
            <a:off x="6216001" y="2299853"/>
            <a:ext cx="1898073"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chemeClr val="lt1"/>
                </a:solidFill>
                <a:latin typeface="Rockwell"/>
                <a:ea typeface="Rockwell"/>
                <a:cs typeface="Rockwell"/>
                <a:sym typeface="Rockwell"/>
              </a:rPr>
              <a:t>ETHEREUM</a:t>
            </a:r>
            <a:endParaRPr sz="2000" b="0" i="0" u="none" strike="noStrike" cap="none">
              <a:solidFill>
                <a:schemeClr val="lt1"/>
              </a:solidFill>
              <a:latin typeface="Rockwell"/>
              <a:ea typeface="Rockwell"/>
              <a:cs typeface="Rockwell"/>
              <a:sym typeface="Rockwell"/>
            </a:endParaRPr>
          </a:p>
        </p:txBody>
      </p:sp>
      <p:sp>
        <p:nvSpPr>
          <p:cNvPr id="95" name="Google Shape;95;p3"/>
          <p:cNvSpPr/>
          <p:nvPr/>
        </p:nvSpPr>
        <p:spPr>
          <a:xfrm>
            <a:off x="8356319" y="2319250"/>
            <a:ext cx="1898073"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chemeClr val="lt1"/>
                </a:solidFill>
                <a:latin typeface="Rockwell"/>
                <a:ea typeface="Rockwell"/>
                <a:cs typeface="Rockwell"/>
                <a:sym typeface="Rockwell"/>
              </a:rPr>
              <a:t>RIPPLE</a:t>
            </a:r>
            <a:endParaRPr sz="2000" b="0" i="0" u="none" strike="noStrike" cap="none">
              <a:solidFill>
                <a:schemeClr val="lt1"/>
              </a:solidFill>
              <a:latin typeface="Rockwell"/>
              <a:ea typeface="Rockwell"/>
              <a:cs typeface="Rockwell"/>
              <a:sym typeface="Rockwell"/>
            </a:endParaRPr>
          </a:p>
        </p:txBody>
      </p:sp>
      <p:sp>
        <p:nvSpPr>
          <p:cNvPr id="96" name="Google Shape;96;p3"/>
          <p:cNvSpPr/>
          <p:nvPr/>
        </p:nvSpPr>
        <p:spPr>
          <a:xfrm>
            <a:off x="4075682" y="3510742"/>
            <a:ext cx="1898073"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chemeClr val="lt1"/>
                </a:solidFill>
                <a:latin typeface="Rockwell"/>
                <a:ea typeface="Rockwell"/>
                <a:cs typeface="Rockwell"/>
                <a:sym typeface="Rockwell"/>
              </a:rPr>
              <a:t>X</a:t>
            </a:r>
            <a:endParaRPr sz="2000" b="0" i="0" u="none" strike="noStrike" cap="none">
              <a:solidFill>
                <a:schemeClr val="lt1"/>
              </a:solidFill>
              <a:latin typeface="Rockwell"/>
              <a:ea typeface="Rockwell"/>
              <a:cs typeface="Rockwell"/>
              <a:sym typeface="Rockwell"/>
            </a:endParaRPr>
          </a:p>
        </p:txBody>
      </p:sp>
      <p:sp>
        <p:nvSpPr>
          <p:cNvPr id="97" name="Google Shape;97;p3"/>
          <p:cNvSpPr/>
          <p:nvPr/>
        </p:nvSpPr>
        <p:spPr>
          <a:xfrm>
            <a:off x="6181153" y="3510742"/>
            <a:ext cx="1898073"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chemeClr val="lt1"/>
                </a:solidFill>
                <a:latin typeface="Rockwell"/>
                <a:ea typeface="Rockwell"/>
                <a:cs typeface="Rockwell"/>
                <a:sym typeface="Rockwell"/>
              </a:rPr>
              <a:t>TRX, SNT, PPT, PNB</a:t>
            </a:r>
            <a:endParaRPr sz="2000" b="0" i="0" u="none" strike="noStrike" cap="none">
              <a:solidFill>
                <a:schemeClr val="lt1"/>
              </a:solidFill>
              <a:latin typeface="Rockwell"/>
              <a:ea typeface="Rockwell"/>
              <a:cs typeface="Rockwell"/>
              <a:sym typeface="Rockwell"/>
            </a:endParaRPr>
          </a:p>
        </p:txBody>
      </p:sp>
      <p:sp>
        <p:nvSpPr>
          <p:cNvPr id="98" name="Google Shape;98;p3"/>
          <p:cNvSpPr/>
          <p:nvPr/>
        </p:nvSpPr>
        <p:spPr>
          <a:xfrm>
            <a:off x="8356318" y="3510742"/>
            <a:ext cx="1898073"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chemeClr val="lt1"/>
                </a:solidFill>
                <a:latin typeface="Rockwell"/>
                <a:ea typeface="Rockwell"/>
                <a:cs typeface="Rockwell"/>
                <a:sym typeface="Rockwell"/>
              </a:rPr>
              <a:t>X</a:t>
            </a:r>
            <a:endParaRPr sz="2000" b="0" i="0" u="none" strike="noStrike" cap="none">
              <a:solidFill>
                <a:schemeClr val="lt1"/>
              </a:solidFill>
              <a:latin typeface="Rockwell"/>
              <a:ea typeface="Rockwell"/>
              <a:cs typeface="Rockwell"/>
              <a:sym typeface="Rockwell"/>
            </a:endParaRPr>
          </a:p>
        </p:txBody>
      </p:sp>
      <p:sp>
        <p:nvSpPr>
          <p:cNvPr id="99" name="Google Shape;99;p3"/>
          <p:cNvSpPr/>
          <p:nvPr/>
        </p:nvSpPr>
        <p:spPr>
          <a:xfrm>
            <a:off x="1942083" y="1127758"/>
            <a:ext cx="1898073"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chemeClr val="lt1"/>
                </a:solidFill>
                <a:latin typeface="Rockwell"/>
                <a:ea typeface="Rockwell"/>
                <a:cs typeface="Rockwell"/>
                <a:sym typeface="Rockwell"/>
              </a:rPr>
              <a:t>Layer 1</a:t>
            </a:r>
            <a:endParaRPr dirty="0"/>
          </a:p>
          <a:p>
            <a:pPr marL="0" marR="0" lvl="0" indent="0" algn="ctr" rtl="0">
              <a:spcBef>
                <a:spcPts val="0"/>
              </a:spcBef>
              <a:spcAft>
                <a:spcPts val="0"/>
              </a:spcAft>
              <a:buNone/>
            </a:pPr>
            <a:r>
              <a:rPr lang="en-US" sz="2000" b="1" i="0" u="none" strike="noStrike" cap="none" dirty="0">
                <a:solidFill>
                  <a:schemeClr val="lt1"/>
                </a:solidFill>
                <a:latin typeface="Rockwell"/>
                <a:ea typeface="Rockwell"/>
                <a:cs typeface="Rockwell"/>
                <a:sym typeface="Rockwell"/>
              </a:rPr>
              <a:t>(Technology)</a:t>
            </a:r>
            <a:endParaRPr sz="2000" b="0" i="0" u="none" strike="noStrike" cap="none" dirty="0">
              <a:solidFill>
                <a:schemeClr val="lt1"/>
              </a:solidFill>
              <a:latin typeface="Rockwell"/>
              <a:ea typeface="Rockwell"/>
              <a:cs typeface="Rockwell"/>
              <a:sym typeface="Rockwell"/>
            </a:endParaRPr>
          </a:p>
        </p:txBody>
      </p:sp>
      <p:sp>
        <p:nvSpPr>
          <p:cNvPr id="100" name="Google Shape;100;p3"/>
          <p:cNvSpPr/>
          <p:nvPr/>
        </p:nvSpPr>
        <p:spPr>
          <a:xfrm>
            <a:off x="1935365" y="2319250"/>
            <a:ext cx="1898073"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a:solidFill>
                  <a:schemeClr val="lt1"/>
                </a:solidFill>
                <a:latin typeface="Rockwell"/>
                <a:ea typeface="Rockwell"/>
                <a:cs typeface="Rockwell"/>
                <a:sym typeface="Rockwell"/>
              </a:rPr>
              <a:t>Layer 2</a:t>
            </a:r>
            <a:endParaRPr/>
          </a:p>
          <a:p>
            <a:pPr marL="0" marR="0" lvl="0" indent="0" algn="ctr" rtl="0">
              <a:spcBef>
                <a:spcPts val="0"/>
              </a:spcBef>
              <a:spcAft>
                <a:spcPts val="0"/>
              </a:spcAft>
              <a:buNone/>
            </a:pPr>
            <a:r>
              <a:rPr lang="en-US" sz="1800" b="1" i="0" u="none" strike="noStrike" cap="none">
                <a:solidFill>
                  <a:schemeClr val="lt1"/>
                </a:solidFill>
                <a:latin typeface="Rockwell"/>
                <a:ea typeface="Rockwell"/>
                <a:cs typeface="Rockwell"/>
                <a:sym typeface="Rockwell"/>
              </a:rPr>
              <a:t>(Protocol/Coin)</a:t>
            </a:r>
            <a:endParaRPr sz="1800" b="0" i="0" u="none" strike="noStrike" cap="none">
              <a:solidFill>
                <a:schemeClr val="lt1"/>
              </a:solidFill>
              <a:latin typeface="Rockwell"/>
              <a:ea typeface="Rockwell"/>
              <a:cs typeface="Rockwell"/>
              <a:sym typeface="Rockwell"/>
            </a:endParaRPr>
          </a:p>
        </p:txBody>
      </p:sp>
      <p:sp>
        <p:nvSpPr>
          <p:cNvPr id="101" name="Google Shape;101;p3"/>
          <p:cNvSpPr/>
          <p:nvPr/>
        </p:nvSpPr>
        <p:spPr>
          <a:xfrm>
            <a:off x="1970211" y="3510742"/>
            <a:ext cx="1898073" cy="1075114"/>
          </a:xfrm>
          <a:prstGeom prst="roundRect">
            <a:avLst>
              <a:gd name="adj" fmla="val 16667"/>
            </a:avLst>
          </a:prstGeom>
          <a:solidFill>
            <a:schemeClr val="dk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chemeClr val="lt1"/>
                </a:solidFill>
                <a:latin typeface="Rockwell"/>
                <a:ea typeface="Rockwell"/>
                <a:cs typeface="Rockwell"/>
                <a:sym typeface="Rockwell"/>
              </a:rPr>
              <a:t>Layer 3</a:t>
            </a:r>
            <a:endParaRPr dirty="0"/>
          </a:p>
          <a:p>
            <a:pPr marL="0" marR="0" lvl="0" indent="0" algn="ctr" rtl="0">
              <a:spcBef>
                <a:spcPts val="0"/>
              </a:spcBef>
              <a:spcAft>
                <a:spcPts val="0"/>
              </a:spcAft>
              <a:buNone/>
            </a:pPr>
            <a:r>
              <a:rPr lang="en-US" sz="2000" b="1" i="0" u="none" strike="noStrike" cap="none" dirty="0">
                <a:solidFill>
                  <a:schemeClr val="lt1"/>
                </a:solidFill>
                <a:latin typeface="Rockwell"/>
                <a:ea typeface="Rockwell"/>
                <a:cs typeface="Rockwell"/>
                <a:sym typeface="Rockwell"/>
              </a:rPr>
              <a:t>(Token)</a:t>
            </a:r>
            <a:endParaRPr sz="2000" b="0" i="0" u="none" strike="noStrike" cap="none" dirty="0">
              <a:solidFill>
                <a:schemeClr val="lt1"/>
              </a:solidFill>
              <a:latin typeface="Rockwell"/>
              <a:ea typeface="Rockwell"/>
              <a:cs typeface="Rockwell"/>
              <a:sym typeface="Rockwell"/>
            </a:endParaRPr>
          </a:p>
        </p:txBody>
      </p:sp>
      <p:sp>
        <p:nvSpPr>
          <p:cNvPr id="102" name="Google Shape;102;p3"/>
          <p:cNvSpPr/>
          <p:nvPr/>
        </p:nvSpPr>
        <p:spPr>
          <a:xfrm>
            <a:off x="420460" y="304800"/>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b="0" i="0" u="none" strike="noStrike" cap="none" dirty="0">
                <a:solidFill>
                  <a:schemeClr val="dk1"/>
                </a:solidFill>
                <a:latin typeface="Rockwell"/>
                <a:ea typeface="Rockwell"/>
                <a:cs typeface="Rockwell"/>
                <a:sym typeface="Rockwell"/>
              </a:rPr>
              <a:t>Blockchain Layers</a:t>
            </a:r>
            <a:endParaRPr sz="3600" b="0" i="0" u="none" strike="noStrike" cap="none" dirty="0">
              <a:solidFill>
                <a:schemeClr val="dk1"/>
              </a:solidFill>
              <a:latin typeface="Rockwell"/>
              <a:ea typeface="Rockwell"/>
              <a:cs typeface="Rockwell"/>
              <a:sym typeface="Rockwell"/>
            </a:endParaRPr>
          </a:p>
        </p:txBody>
      </p:sp>
      <p:sp>
        <p:nvSpPr>
          <p:cNvPr id="103" name="Google Shape;103;p3"/>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104" name="Google Shape;104;p3"/>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105" name="Google Shape;105;p3"/>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a:t>
            </a:fld>
            <a:endParaRPr>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1"/>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41" name="Google Shape;441;p31"/>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42" name="Google Shape;442;p31"/>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30</a:t>
            </a:fld>
            <a:endParaRPr>
              <a:latin typeface="Arial"/>
              <a:ea typeface="Arial"/>
              <a:cs typeface="Arial"/>
              <a:sym typeface="Arial"/>
            </a:endParaRPr>
          </a:p>
        </p:txBody>
      </p:sp>
      <p:pic>
        <p:nvPicPr>
          <p:cNvPr id="443" name="Google Shape;443;p31"/>
          <p:cNvPicPr preferRelativeResize="0"/>
          <p:nvPr/>
        </p:nvPicPr>
        <p:blipFill rotWithShape="1">
          <a:blip r:embed="rId3">
            <a:alphaModFix/>
          </a:blip>
          <a:srcRect t="14286" r="1429" b="20714"/>
          <a:stretch/>
        </p:blipFill>
        <p:spPr>
          <a:xfrm>
            <a:off x="1219200" y="1045025"/>
            <a:ext cx="9614275" cy="47548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2"/>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49" name="Google Shape;449;p32"/>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50" name="Google Shape;450;p32"/>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31</a:t>
            </a:fld>
            <a:endParaRPr>
              <a:latin typeface="Arial"/>
              <a:ea typeface="Arial"/>
              <a:cs typeface="Arial"/>
              <a:sym typeface="Arial"/>
            </a:endParaRPr>
          </a:p>
        </p:txBody>
      </p:sp>
      <p:pic>
        <p:nvPicPr>
          <p:cNvPr id="451" name="Google Shape;451;p32"/>
          <p:cNvPicPr preferRelativeResize="0"/>
          <p:nvPr/>
        </p:nvPicPr>
        <p:blipFill rotWithShape="1">
          <a:blip r:embed="rId3">
            <a:alphaModFix/>
          </a:blip>
          <a:srcRect t="14759" r="1960" b="19524"/>
          <a:stretch/>
        </p:blipFill>
        <p:spPr>
          <a:xfrm>
            <a:off x="1219200" y="1079875"/>
            <a:ext cx="9561999" cy="4807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3"/>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57" name="Google Shape;457;p33"/>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58" name="Google Shape;458;p33"/>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32</a:t>
            </a:fld>
            <a:endParaRPr>
              <a:latin typeface="Arial"/>
              <a:ea typeface="Arial"/>
              <a:cs typeface="Arial"/>
              <a:sym typeface="Arial"/>
            </a:endParaRPr>
          </a:p>
        </p:txBody>
      </p:sp>
      <p:pic>
        <p:nvPicPr>
          <p:cNvPr id="459" name="Google Shape;459;p33"/>
          <p:cNvPicPr preferRelativeResize="0"/>
          <p:nvPr/>
        </p:nvPicPr>
        <p:blipFill rotWithShape="1">
          <a:blip r:embed="rId3">
            <a:alphaModFix/>
          </a:blip>
          <a:srcRect l="2051" t="16016" r="-2050" b="22655"/>
          <a:stretch/>
        </p:blipFill>
        <p:spPr>
          <a:xfrm>
            <a:off x="1666875" y="1304924"/>
            <a:ext cx="9753600" cy="4486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4"/>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65" name="Google Shape;465;p34"/>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66" name="Google Shape;466;p34"/>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33</a:t>
            </a:fld>
            <a:endParaRPr>
              <a:latin typeface="Arial"/>
              <a:ea typeface="Arial"/>
              <a:cs typeface="Arial"/>
              <a:sym typeface="Arial"/>
            </a:endParaRPr>
          </a:p>
        </p:txBody>
      </p:sp>
      <p:pic>
        <p:nvPicPr>
          <p:cNvPr id="467" name="Google Shape;467;p34"/>
          <p:cNvPicPr preferRelativeResize="0"/>
          <p:nvPr/>
        </p:nvPicPr>
        <p:blipFill rotWithShape="1">
          <a:blip r:embed="rId3">
            <a:alphaModFix/>
          </a:blip>
          <a:srcRect l="-3810" t="15598" r="1664" b="23567"/>
          <a:stretch/>
        </p:blipFill>
        <p:spPr>
          <a:xfrm>
            <a:off x="975350" y="644425"/>
            <a:ext cx="10206451" cy="5259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5"/>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73" name="Google Shape;473;p35"/>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74" name="Google Shape;474;p35"/>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34</a:t>
            </a:fld>
            <a:endParaRPr>
              <a:latin typeface="Arial"/>
              <a:ea typeface="Arial"/>
              <a:cs typeface="Arial"/>
              <a:sym typeface="Arial"/>
            </a:endParaRPr>
          </a:p>
        </p:txBody>
      </p:sp>
      <p:pic>
        <p:nvPicPr>
          <p:cNvPr id="475" name="Google Shape;475;p35"/>
          <p:cNvPicPr preferRelativeResize="0"/>
          <p:nvPr/>
        </p:nvPicPr>
        <p:blipFill rotWithShape="1">
          <a:blip r:embed="rId3">
            <a:alphaModFix/>
          </a:blip>
          <a:srcRect t="13334" r="1254" b="19047"/>
          <a:stretch/>
        </p:blipFill>
        <p:spPr>
          <a:xfrm>
            <a:off x="940525" y="539925"/>
            <a:ext cx="10241275" cy="5521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6"/>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81" name="Google Shape;481;p36"/>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82" name="Google Shape;482;p36"/>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35</a:t>
            </a:fld>
            <a:endParaRPr>
              <a:latin typeface="Arial"/>
              <a:ea typeface="Arial"/>
              <a:cs typeface="Arial"/>
              <a:sym typeface="Arial"/>
            </a:endParaRPr>
          </a:p>
        </p:txBody>
      </p:sp>
      <p:pic>
        <p:nvPicPr>
          <p:cNvPr id="483" name="Google Shape;483;p36"/>
          <p:cNvPicPr preferRelativeResize="0"/>
          <p:nvPr/>
        </p:nvPicPr>
        <p:blipFill rotWithShape="1">
          <a:blip r:embed="rId3">
            <a:alphaModFix/>
          </a:blip>
          <a:srcRect t="13572" r="1787" b="23092"/>
          <a:stretch/>
        </p:blipFill>
        <p:spPr>
          <a:xfrm>
            <a:off x="940525" y="557350"/>
            <a:ext cx="10380626" cy="5312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7"/>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89" name="Google Shape;489;p37"/>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90" name="Google Shape;490;p37"/>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36</a:t>
            </a:fld>
            <a:endParaRPr>
              <a:latin typeface="Arial"/>
              <a:ea typeface="Arial"/>
              <a:cs typeface="Arial"/>
              <a:sym typeface="Arial"/>
            </a:endParaRPr>
          </a:p>
        </p:txBody>
      </p:sp>
      <p:pic>
        <p:nvPicPr>
          <p:cNvPr id="491" name="Google Shape;491;p37"/>
          <p:cNvPicPr preferRelativeResize="0"/>
          <p:nvPr/>
        </p:nvPicPr>
        <p:blipFill rotWithShape="1">
          <a:blip r:embed="rId3">
            <a:alphaModFix/>
          </a:blip>
          <a:srcRect t="13097" r="1603" b="18329"/>
          <a:stretch/>
        </p:blipFill>
        <p:spPr>
          <a:xfrm>
            <a:off x="748925" y="348350"/>
            <a:ext cx="10554801" cy="58695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8"/>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497" name="Google Shape;497;p38"/>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498" name="Google Shape;498;p38"/>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37</a:t>
            </a:fld>
            <a:endParaRPr>
              <a:latin typeface="Arial"/>
              <a:ea typeface="Arial"/>
              <a:cs typeface="Arial"/>
              <a:sym typeface="Arial"/>
            </a:endParaRPr>
          </a:p>
        </p:txBody>
      </p:sp>
      <p:pic>
        <p:nvPicPr>
          <p:cNvPr id="499" name="Google Shape;499;p38"/>
          <p:cNvPicPr preferRelativeResize="0"/>
          <p:nvPr/>
        </p:nvPicPr>
        <p:blipFill rotWithShape="1">
          <a:blip r:embed="rId3">
            <a:alphaModFix/>
          </a:blip>
          <a:srcRect t="13572" r="3034" b="20477"/>
          <a:stretch/>
        </p:blipFill>
        <p:spPr>
          <a:xfrm>
            <a:off x="783775" y="592175"/>
            <a:ext cx="10467699" cy="55038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9"/>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05" name="Google Shape;505;p39"/>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06" name="Google Shape;506;p39"/>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38</a:t>
            </a:fld>
            <a:endParaRPr>
              <a:latin typeface="Arial"/>
              <a:ea typeface="Arial"/>
              <a:cs typeface="Arial"/>
              <a:sym typeface="Arial"/>
            </a:endParaRPr>
          </a:p>
        </p:txBody>
      </p:sp>
      <p:pic>
        <p:nvPicPr>
          <p:cNvPr id="507" name="Google Shape;507;p39"/>
          <p:cNvPicPr preferRelativeResize="0"/>
          <p:nvPr/>
        </p:nvPicPr>
        <p:blipFill rotWithShape="1">
          <a:blip r:embed="rId3">
            <a:alphaModFix/>
          </a:blip>
          <a:srcRect t="14046" r="2856" b="21670"/>
          <a:stretch/>
        </p:blipFill>
        <p:spPr>
          <a:xfrm>
            <a:off x="1132125" y="418000"/>
            <a:ext cx="9474926" cy="5312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0"/>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13" name="Google Shape;513;p40"/>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14" name="Google Shape;514;p40"/>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39</a:t>
            </a:fld>
            <a:endParaRPr>
              <a:latin typeface="Arial"/>
              <a:ea typeface="Arial"/>
              <a:cs typeface="Arial"/>
              <a:sym typeface="Arial"/>
            </a:endParaRPr>
          </a:p>
        </p:txBody>
      </p:sp>
      <p:pic>
        <p:nvPicPr>
          <p:cNvPr id="515" name="Google Shape;515;p40"/>
          <p:cNvPicPr preferRelativeResize="0"/>
          <p:nvPr/>
        </p:nvPicPr>
        <p:blipFill rotWithShape="1">
          <a:blip r:embed="rId3">
            <a:alphaModFix/>
          </a:blip>
          <a:srcRect t="14287" b="18571"/>
          <a:stretch/>
        </p:blipFill>
        <p:spPr>
          <a:xfrm>
            <a:off x="1097275" y="383175"/>
            <a:ext cx="9875525" cy="557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3200401" y="873701"/>
            <a:ext cx="5810249" cy="5486399"/>
          </a:xfrm>
          <a:prstGeom prst="rect">
            <a:avLst/>
          </a:prstGeom>
          <a:noFill/>
          <a:ln>
            <a:noFill/>
          </a:ln>
        </p:spPr>
      </p:pic>
      <p:sp>
        <p:nvSpPr>
          <p:cNvPr id="121" name="Google Shape;121;p5"/>
          <p:cNvSpPr/>
          <p:nvPr/>
        </p:nvSpPr>
        <p:spPr>
          <a:xfrm>
            <a:off x="591910" y="21907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b="0" i="0" u="none" strike="noStrike" cap="none">
                <a:solidFill>
                  <a:schemeClr val="dk1"/>
                </a:solidFill>
                <a:latin typeface="Rockwell"/>
                <a:ea typeface="Rockwell"/>
                <a:cs typeface="Rockwell"/>
                <a:sym typeface="Rockwell"/>
              </a:rPr>
              <a:t>Bitcoin Reward Value over the Years</a:t>
            </a:r>
            <a:endParaRPr sz="3600" b="0" i="0" u="none" strike="noStrike" cap="none">
              <a:solidFill>
                <a:schemeClr val="dk1"/>
              </a:solidFill>
              <a:latin typeface="Rockwell"/>
              <a:ea typeface="Rockwell"/>
              <a:cs typeface="Rockwell"/>
              <a:sym typeface="Rockwell"/>
            </a:endParaRPr>
          </a:p>
        </p:txBody>
      </p:sp>
      <p:sp>
        <p:nvSpPr>
          <p:cNvPr id="122" name="Google Shape;122;p5"/>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123" name="Google Shape;123;p5"/>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124" name="Google Shape;124;p5"/>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a:t>
            </a:fld>
            <a:endParaRPr>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1"/>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21" name="Google Shape;521;p41"/>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22" name="Google Shape;522;p41"/>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40</a:t>
            </a:fld>
            <a:endParaRPr>
              <a:latin typeface="Arial"/>
              <a:ea typeface="Arial"/>
              <a:cs typeface="Arial"/>
              <a:sym typeface="Arial"/>
            </a:endParaRPr>
          </a:p>
        </p:txBody>
      </p:sp>
      <p:pic>
        <p:nvPicPr>
          <p:cNvPr id="523" name="Google Shape;523;p41"/>
          <p:cNvPicPr preferRelativeResize="0"/>
          <p:nvPr/>
        </p:nvPicPr>
        <p:blipFill rotWithShape="1">
          <a:blip r:embed="rId3">
            <a:alphaModFix/>
          </a:blip>
          <a:srcRect t="13812" r="714" b="25950"/>
          <a:stretch/>
        </p:blipFill>
        <p:spPr>
          <a:xfrm>
            <a:off x="836025" y="661850"/>
            <a:ext cx="10328374" cy="5016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2"/>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29" name="Google Shape;529;p42"/>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30" name="Google Shape;530;p42"/>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41</a:t>
            </a:fld>
            <a:endParaRPr>
              <a:latin typeface="Arial"/>
              <a:ea typeface="Arial"/>
              <a:cs typeface="Arial"/>
              <a:sym typeface="Arial"/>
            </a:endParaRPr>
          </a:p>
        </p:txBody>
      </p:sp>
      <p:pic>
        <p:nvPicPr>
          <p:cNvPr id="531" name="Google Shape;531;p42"/>
          <p:cNvPicPr preferRelativeResize="0"/>
          <p:nvPr/>
        </p:nvPicPr>
        <p:blipFill rotWithShape="1">
          <a:blip r:embed="rId3">
            <a:alphaModFix/>
          </a:blip>
          <a:srcRect t="13810" r="1603" b="18093"/>
          <a:stretch/>
        </p:blipFill>
        <p:spPr>
          <a:xfrm>
            <a:off x="766350" y="539925"/>
            <a:ext cx="10653499" cy="56780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3"/>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37" name="Google Shape;537;p43"/>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38" name="Google Shape;538;p43"/>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42</a:t>
            </a:fld>
            <a:endParaRPr>
              <a:latin typeface="Arial"/>
              <a:ea typeface="Arial"/>
              <a:cs typeface="Arial"/>
              <a:sym typeface="Arial"/>
            </a:endParaRPr>
          </a:p>
        </p:txBody>
      </p:sp>
      <p:pic>
        <p:nvPicPr>
          <p:cNvPr id="539" name="Google Shape;539;p43"/>
          <p:cNvPicPr preferRelativeResize="0"/>
          <p:nvPr/>
        </p:nvPicPr>
        <p:blipFill rotWithShape="1">
          <a:blip r:embed="rId3">
            <a:alphaModFix/>
          </a:blip>
          <a:srcRect t="14999" r="1429" b="18333"/>
          <a:stretch/>
        </p:blipFill>
        <p:spPr>
          <a:xfrm>
            <a:off x="1219200" y="539925"/>
            <a:ext cx="9614275" cy="54341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4"/>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45" name="Google Shape;545;p44"/>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46" name="Google Shape;546;p44"/>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43</a:t>
            </a:fld>
            <a:endParaRPr>
              <a:latin typeface="Arial"/>
              <a:ea typeface="Arial"/>
              <a:cs typeface="Arial"/>
              <a:sym typeface="Arial"/>
            </a:endParaRPr>
          </a:p>
        </p:txBody>
      </p:sp>
      <p:pic>
        <p:nvPicPr>
          <p:cNvPr id="547" name="Google Shape;547;p44"/>
          <p:cNvPicPr preferRelativeResize="0"/>
          <p:nvPr/>
        </p:nvPicPr>
        <p:blipFill rotWithShape="1">
          <a:blip r:embed="rId3">
            <a:alphaModFix/>
          </a:blip>
          <a:srcRect t="13809" r="1787" b="17622"/>
          <a:stretch/>
        </p:blipFill>
        <p:spPr>
          <a:xfrm>
            <a:off x="644425" y="539925"/>
            <a:ext cx="10775424" cy="56431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5"/>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53" name="Google Shape;553;p45"/>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54" name="Google Shape;554;p45"/>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44</a:t>
            </a:fld>
            <a:endParaRPr>
              <a:latin typeface="Arial"/>
              <a:ea typeface="Arial"/>
              <a:cs typeface="Arial"/>
              <a:sym typeface="Arial"/>
            </a:endParaRPr>
          </a:p>
        </p:txBody>
      </p:sp>
      <p:pic>
        <p:nvPicPr>
          <p:cNvPr id="555" name="Google Shape;555;p45"/>
          <p:cNvPicPr preferRelativeResize="0"/>
          <p:nvPr/>
        </p:nvPicPr>
        <p:blipFill rotWithShape="1">
          <a:blip r:embed="rId3">
            <a:alphaModFix/>
          </a:blip>
          <a:srcRect t="13334" r="1787" b="19524"/>
          <a:stretch/>
        </p:blipFill>
        <p:spPr>
          <a:xfrm>
            <a:off x="748925" y="296100"/>
            <a:ext cx="10769674" cy="58347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61" name="Google Shape;561;p46"/>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62" name="Google Shape;562;p46"/>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45</a:t>
            </a:fld>
            <a:endParaRPr>
              <a:latin typeface="Arial"/>
              <a:ea typeface="Arial"/>
              <a:cs typeface="Arial"/>
              <a:sym typeface="Arial"/>
            </a:endParaRPr>
          </a:p>
        </p:txBody>
      </p:sp>
      <p:pic>
        <p:nvPicPr>
          <p:cNvPr id="563" name="Google Shape;563;p46"/>
          <p:cNvPicPr preferRelativeResize="0"/>
          <p:nvPr/>
        </p:nvPicPr>
        <p:blipFill rotWithShape="1">
          <a:blip r:embed="rId3">
            <a:alphaModFix/>
          </a:blip>
          <a:srcRect t="13810" r="1603" b="19762"/>
          <a:stretch/>
        </p:blipFill>
        <p:spPr>
          <a:xfrm>
            <a:off x="696675" y="418000"/>
            <a:ext cx="10903150" cy="58347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7"/>
          <p:cNvSpPr/>
          <p:nvPr/>
        </p:nvSpPr>
        <p:spPr>
          <a:xfrm>
            <a:off x="487135" y="352425"/>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Ethereum Blockchain</a:t>
            </a:r>
            <a:endParaRPr sz="3600">
              <a:solidFill>
                <a:schemeClr val="lt1"/>
              </a:solidFill>
              <a:latin typeface="Rockwell"/>
              <a:ea typeface="Rockwell"/>
              <a:cs typeface="Rockwell"/>
              <a:sym typeface="Rockwell"/>
            </a:endParaRPr>
          </a:p>
        </p:txBody>
      </p:sp>
      <p:sp>
        <p:nvSpPr>
          <p:cNvPr id="569" name="Google Shape;569;p47"/>
          <p:cNvSpPr/>
          <p:nvPr/>
        </p:nvSpPr>
        <p:spPr>
          <a:xfrm>
            <a:off x="183007" y="1092319"/>
            <a:ext cx="11704865" cy="5020862"/>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2400">
                <a:solidFill>
                  <a:schemeClr val="lt1"/>
                </a:solidFill>
                <a:latin typeface="Times New Roman"/>
                <a:ea typeface="Times New Roman"/>
                <a:cs typeface="Times New Roman"/>
                <a:sym typeface="Times New Roman"/>
              </a:rPr>
              <a:t>Ethereum could be your do-it-yourself platform for most decentralized programs, also referred to as DApps – de-centralized programs. If you would like to produce a brand new application that no person controls, perhaps not you personally, though you wrote it, then all you need to learn the Ethereum programming language named Solidity.</a:t>
            </a:r>
            <a:endParaRPr sz="2000">
              <a:solidFill>
                <a:schemeClr val="lt1"/>
              </a:solidFill>
              <a:latin typeface="Calibri"/>
              <a:ea typeface="Calibri"/>
              <a:cs typeface="Calibri"/>
              <a:sym typeface="Calibri"/>
            </a:endParaRPr>
          </a:p>
          <a:p>
            <a:pPr marL="0" marR="0" lvl="0" indent="0" algn="just" rtl="0">
              <a:lnSpc>
                <a:spcPct val="115000"/>
              </a:lnSpc>
              <a:spcBef>
                <a:spcPts val="1000"/>
              </a:spcBef>
              <a:spcAft>
                <a:spcPts val="0"/>
              </a:spcAft>
              <a:buNone/>
            </a:pPr>
            <a:r>
              <a:rPr lang="en-US" sz="2400">
                <a:solidFill>
                  <a:schemeClr val="lt1"/>
                </a:solidFill>
                <a:latin typeface="Times New Roman"/>
                <a:ea typeface="Times New Roman"/>
                <a:cs typeface="Times New Roman"/>
                <a:sym typeface="Times New Roman"/>
              </a:rPr>
              <a:t>The Ethereum platform includes 1000s of computers, meaning it is fully decentralized. Once a program is set up into the Ethereum system, the computers, also called nodes, are likely to make sure it implements as composed. Ethereum could be your infrastructure for executing DApps global. It may not be just a currency; it is a platform.</a:t>
            </a:r>
            <a:endParaRPr sz="2000">
              <a:solidFill>
                <a:schemeClr val="lt1"/>
              </a:solidFill>
              <a:latin typeface="Calibri"/>
              <a:ea typeface="Calibri"/>
              <a:cs typeface="Calibri"/>
              <a:sym typeface="Calibri"/>
            </a:endParaRPr>
          </a:p>
          <a:p>
            <a:pPr marL="0" marR="0" lvl="0" indent="0" algn="just" rtl="0">
              <a:lnSpc>
                <a:spcPct val="115000"/>
              </a:lnSpc>
              <a:spcBef>
                <a:spcPts val="1000"/>
              </a:spcBef>
              <a:spcAft>
                <a:spcPts val="0"/>
              </a:spcAft>
              <a:buNone/>
            </a:pPr>
            <a:r>
              <a:rPr lang="en-US" sz="2400">
                <a:solidFill>
                  <a:schemeClr val="lt1"/>
                </a:solidFill>
                <a:latin typeface="Times New Roman"/>
                <a:ea typeface="Times New Roman"/>
                <a:cs typeface="Times New Roman"/>
                <a:sym typeface="Times New Roman"/>
              </a:rPr>
              <a:t>People can purchase cryptocurrencies from others without needing a market which may be subjected to unethical hacking. Ethereum’s programming terminology, Solidity, can be utilized to publish "Smart Contracts," which can be the logic that executes DApps.</a:t>
            </a:r>
            <a:endParaRPr sz="2000">
              <a:solidFill>
                <a:schemeClr val="lt1"/>
              </a:solidFill>
              <a:latin typeface="Calibri"/>
              <a:ea typeface="Calibri"/>
              <a:cs typeface="Calibri"/>
              <a:sym typeface="Calibri"/>
            </a:endParaRPr>
          </a:p>
        </p:txBody>
      </p:sp>
      <p:sp>
        <p:nvSpPr>
          <p:cNvPr id="570" name="Google Shape;570;p47"/>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71" name="Google Shape;571;p47"/>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72" name="Google Shape;572;p47"/>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46</a:t>
            </a:fld>
            <a:endParaRPr>
              <a:latin typeface="Arial"/>
              <a:ea typeface="Arial"/>
              <a:cs typeface="Arial"/>
              <a:sym typeface="Arial"/>
            </a:endParaRPr>
          </a:p>
        </p:txBody>
      </p:sp>
      <p:pic>
        <p:nvPicPr>
          <p:cNvPr id="573" name="Google Shape;573;p47"/>
          <p:cNvPicPr preferRelativeResize="0"/>
          <p:nvPr/>
        </p:nvPicPr>
        <p:blipFill rotWithShape="1">
          <a:blip r:embed="rId3">
            <a:alphaModFix/>
          </a:blip>
          <a:srcRect t="13208" r="4287" b="18985"/>
          <a:stretch/>
        </p:blipFill>
        <p:spPr>
          <a:xfrm>
            <a:off x="1524000" y="535225"/>
            <a:ext cx="8752125" cy="5020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8"/>
          <p:cNvSpPr/>
          <p:nvPr/>
        </p:nvSpPr>
        <p:spPr>
          <a:xfrm>
            <a:off x="487135" y="323850"/>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Introduction to Smart Contract</a:t>
            </a:r>
            <a:endParaRPr sz="3600">
              <a:solidFill>
                <a:schemeClr val="lt1"/>
              </a:solidFill>
              <a:latin typeface="Rockwell"/>
              <a:ea typeface="Rockwell"/>
              <a:cs typeface="Rockwell"/>
              <a:sym typeface="Rockwell"/>
            </a:endParaRPr>
          </a:p>
        </p:txBody>
      </p:sp>
      <p:sp>
        <p:nvSpPr>
          <p:cNvPr id="579" name="Google Shape;579;p48"/>
          <p:cNvSpPr/>
          <p:nvPr/>
        </p:nvSpPr>
        <p:spPr>
          <a:xfrm>
            <a:off x="183007" y="1225669"/>
            <a:ext cx="11704865"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Rockwell"/>
                <a:ea typeface="Rockwell"/>
                <a:cs typeface="Rockwell"/>
                <a:sym typeface="Rockwell"/>
              </a:rPr>
              <a:t>In real life, a contract is a set of "Ifs" and "Then."  Meaning, a collection of conditions and actions.  For example, if I pay my property owner $1,500 on the first of the month, then he lets me use his apartment. That is how smart contracts work with Ethereum.  </a:t>
            </a:r>
            <a:endParaRPr sz="2800">
              <a:solidFill>
                <a:schemeClr val="lt1"/>
              </a:solidFill>
              <a:latin typeface="Rockwell"/>
              <a:ea typeface="Rockwell"/>
              <a:cs typeface="Rockwell"/>
              <a:sym typeface="Rockwell"/>
            </a:endParaRPr>
          </a:p>
          <a:p>
            <a:pPr marL="0" marR="0" lvl="0" indent="0" algn="l" rtl="0">
              <a:spcBef>
                <a:spcPts val="0"/>
              </a:spcBef>
              <a:spcAft>
                <a:spcPts val="0"/>
              </a:spcAft>
              <a:buNone/>
            </a:pPr>
            <a:endParaRPr sz="2800">
              <a:solidFill>
                <a:schemeClr val="lt1"/>
              </a:solidFill>
              <a:latin typeface="Rockwell"/>
              <a:ea typeface="Rockwell"/>
              <a:cs typeface="Rockwell"/>
              <a:sym typeface="Rockwell"/>
            </a:endParaRPr>
          </a:p>
          <a:p>
            <a:pPr marL="0" marR="0" lvl="0" indent="0" algn="l" rtl="0">
              <a:spcBef>
                <a:spcPts val="0"/>
              </a:spcBef>
              <a:spcAft>
                <a:spcPts val="0"/>
              </a:spcAft>
              <a:buNone/>
            </a:pPr>
            <a:r>
              <a:rPr lang="en-US" sz="2800">
                <a:solidFill>
                  <a:schemeClr val="lt1"/>
                </a:solidFill>
                <a:latin typeface="Rockwell"/>
                <a:ea typeface="Rockwell"/>
                <a:cs typeface="Rockwell"/>
                <a:sym typeface="Rockwell"/>
              </a:rPr>
              <a:t>Ethereum programmers write the requirements for their application or DApp, and the Ethereum network implements it.  They are called smart contracts because they handle every facet of the contract – authorities, direction, performance, and payment.</a:t>
            </a:r>
            <a:endParaRPr/>
          </a:p>
        </p:txBody>
      </p:sp>
      <p:sp>
        <p:nvSpPr>
          <p:cNvPr id="580" name="Google Shape;580;p48"/>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81" name="Google Shape;581;p48"/>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82" name="Google Shape;582;p48"/>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47</a:t>
            </a:fld>
            <a:endParaRPr>
              <a:latin typeface="Arial"/>
              <a:ea typeface="Arial"/>
              <a:cs typeface="Arial"/>
              <a:sym typeface="Arial"/>
            </a:endParaRPr>
          </a:p>
        </p:txBody>
      </p:sp>
      <p:pic>
        <p:nvPicPr>
          <p:cNvPr id="583" name="Google Shape;583;p48"/>
          <p:cNvPicPr preferRelativeResize="0"/>
          <p:nvPr/>
        </p:nvPicPr>
        <p:blipFill rotWithShape="1">
          <a:blip r:embed="rId3">
            <a:alphaModFix/>
          </a:blip>
          <a:srcRect t="12441" r="2572" b="18478"/>
          <a:stretch/>
        </p:blipFill>
        <p:spPr>
          <a:xfrm>
            <a:off x="1524000" y="323850"/>
            <a:ext cx="8908874" cy="5267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9"/>
          <p:cNvSpPr/>
          <p:nvPr/>
        </p:nvSpPr>
        <p:spPr>
          <a:xfrm>
            <a:off x="487135" y="23812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Code is Law</a:t>
            </a:r>
            <a:endParaRPr sz="3600">
              <a:solidFill>
                <a:schemeClr val="lt1"/>
              </a:solidFill>
              <a:latin typeface="Rockwell"/>
              <a:ea typeface="Rockwell"/>
              <a:cs typeface="Rockwell"/>
              <a:sym typeface="Rockwell"/>
            </a:endParaRPr>
          </a:p>
        </p:txBody>
      </p:sp>
      <p:sp>
        <p:nvSpPr>
          <p:cNvPr id="589" name="Google Shape;589;p49"/>
          <p:cNvSpPr/>
          <p:nvPr/>
        </p:nvSpPr>
        <p:spPr>
          <a:xfrm>
            <a:off x="216874" y="1534702"/>
            <a:ext cx="11704865"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Rockwell"/>
                <a:ea typeface="Rockwell"/>
                <a:cs typeface="Rockwell"/>
                <a:sym typeface="Rockwell"/>
              </a:rPr>
              <a:t>Ethereum started with the notion that “code is a law." </a:t>
            </a:r>
            <a:r>
              <a:rPr lang="en-US" sz="2800">
                <a:solidFill>
                  <a:schemeClr val="lt1"/>
                </a:solidFill>
                <a:latin typeface="Times New Roman"/>
                <a:ea typeface="Times New Roman"/>
                <a:cs typeface="Times New Roman"/>
                <a:sym typeface="Times New Roman"/>
              </a:rPr>
              <a:t>In</a:t>
            </a:r>
            <a:r>
              <a:rPr lang="en-US" sz="2800">
                <a:solidFill>
                  <a:schemeClr val="lt1"/>
                </a:solidFill>
                <a:latin typeface="Rockwell"/>
                <a:ea typeface="Rockwell"/>
                <a:cs typeface="Rockwell"/>
                <a:sym typeface="Rockwell"/>
              </a:rPr>
              <a:t> other words, a contract on Ethereum could be your ultimate authority, and nobody can overrule the contract.   </a:t>
            </a:r>
            <a:endParaRPr sz="2800">
              <a:solidFill>
                <a:schemeClr val="lt1"/>
              </a:solidFill>
              <a:latin typeface="Rockwell"/>
              <a:ea typeface="Rockwell"/>
              <a:cs typeface="Rockwell"/>
              <a:sym typeface="Rockwell"/>
            </a:endParaRPr>
          </a:p>
          <a:p>
            <a:pPr marL="0" marR="0" lvl="0" indent="0" algn="l" rtl="0">
              <a:spcBef>
                <a:spcPts val="0"/>
              </a:spcBef>
              <a:spcAft>
                <a:spcPts val="0"/>
              </a:spcAft>
              <a:buNone/>
            </a:pPr>
            <a:endParaRPr sz="2800">
              <a:solidFill>
                <a:schemeClr val="lt1"/>
              </a:solidFill>
              <a:latin typeface="Rockwell"/>
              <a:ea typeface="Rockwell"/>
              <a:cs typeface="Rockwell"/>
              <a:sym typeface="Rockwell"/>
            </a:endParaRPr>
          </a:p>
          <a:p>
            <a:pPr marL="0" marR="0" lvl="0" indent="0" algn="l" rtl="0">
              <a:spcBef>
                <a:spcPts val="0"/>
              </a:spcBef>
              <a:spcAft>
                <a:spcPts val="0"/>
              </a:spcAft>
              <a:buNone/>
            </a:pPr>
            <a:r>
              <a:rPr lang="en-US" sz="2800">
                <a:solidFill>
                  <a:schemeClr val="lt1"/>
                </a:solidFill>
                <a:latin typeface="Rockwell"/>
                <a:ea typeface="Rockwell"/>
                <a:cs typeface="Rockwell"/>
                <a:sym typeface="Rockwell"/>
              </a:rPr>
              <a:t>"Dow" or DAO means “Decentralized Autonomous Organization," which enables users to deposit funds and receive returns dependent on the investments which the DAO made.  </a:t>
            </a:r>
            <a:endParaRPr/>
          </a:p>
        </p:txBody>
      </p:sp>
      <p:sp>
        <p:nvSpPr>
          <p:cNvPr id="590" name="Google Shape;590;p49"/>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591" name="Google Shape;591;p49"/>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592" name="Google Shape;592;p49"/>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48</a:t>
            </a:fld>
            <a:endParaRPr>
              <a:latin typeface="Arial"/>
              <a:ea typeface="Arial"/>
              <a:cs typeface="Arial"/>
              <a:sym typeface="Arial"/>
            </a:endParaRPr>
          </a:p>
        </p:txBody>
      </p:sp>
      <p:pic>
        <p:nvPicPr>
          <p:cNvPr id="593" name="Google Shape;593;p49"/>
          <p:cNvPicPr preferRelativeResize="0"/>
          <p:nvPr/>
        </p:nvPicPr>
        <p:blipFill rotWithShape="1">
          <a:blip r:embed="rId3">
            <a:alphaModFix/>
          </a:blip>
          <a:srcRect t="21885" r="2572" b="18480"/>
          <a:stretch/>
        </p:blipFill>
        <p:spPr>
          <a:xfrm>
            <a:off x="1166950" y="487675"/>
            <a:ext cx="9300749" cy="5172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0"/>
          <p:cNvSpPr/>
          <p:nvPr/>
        </p:nvSpPr>
        <p:spPr>
          <a:xfrm>
            <a:off x="487135" y="266700"/>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Ethereum Components</a:t>
            </a:r>
            <a:endParaRPr sz="3600">
              <a:solidFill>
                <a:schemeClr val="lt1"/>
              </a:solidFill>
              <a:latin typeface="Rockwell"/>
              <a:ea typeface="Rockwell"/>
              <a:cs typeface="Rockwell"/>
              <a:sym typeface="Rockwell"/>
            </a:endParaRPr>
          </a:p>
        </p:txBody>
      </p:sp>
      <p:sp>
        <p:nvSpPr>
          <p:cNvPr id="599" name="Google Shape;599;p50"/>
          <p:cNvSpPr/>
          <p:nvPr/>
        </p:nvSpPr>
        <p:spPr>
          <a:xfrm>
            <a:off x="216874" y="1429927"/>
            <a:ext cx="11704865" cy="3539430"/>
          </a:xfrm>
          <a:prstGeom prst="rect">
            <a:avLst/>
          </a:prstGeom>
          <a:noFill/>
          <a:ln>
            <a:noFill/>
          </a:ln>
        </p:spPr>
        <p:txBody>
          <a:bodyPr spcFirstLastPara="1" wrap="square" lIns="91425" tIns="45700" rIns="91425" bIns="45700" anchor="t" anchorCtr="0">
            <a:spAutoFit/>
          </a:bodyPr>
          <a:lstStyle/>
          <a:p>
            <a:pPr marL="1028700" marR="0" lvl="1" indent="-571500" algn="l" rtl="0">
              <a:spcBef>
                <a:spcPts val="0"/>
              </a:spcBef>
              <a:spcAft>
                <a:spcPts val="0"/>
              </a:spcAft>
              <a:buClr>
                <a:schemeClr val="lt1"/>
              </a:buClr>
              <a:buSzPts val="2800"/>
              <a:buFont typeface="Arial"/>
              <a:buChar char="•"/>
            </a:pPr>
            <a:r>
              <a:rPr lang="en-US" sz="2800" b="0" i="0" u="none" strike="noStrike" cap="none">
                <a:solidFill>
                  <a:schemeClr val="lt1"/>
                </a:solidFill>
                <a:latin typeface="Rockwell"/>
                <a:ea typeface="Rockwell"/>
                <a:cs typeface="Rockwell"/>
                <a:sym typeface="Rockwell"/>
              </a:rPr>
              <a:t>Miner and Mining Node</a:t>
            </a:r>
            <a:endParaRPr/>
          </a:p>
          <a:p>
            <a:pPr marL="1028700" marR="0" lvl="1" indent="-571500" algn="l" rtl="0">
              <a:spcBef>
                <a:spcPts val="0"/>
              </a:spcBef>
              <a:spcAft>
                <a:spcPts val="0"/>
              </a:spcAft>
              <a:buClr>
                <a:schemeClr val="lt1"/>
              </a:buClr>
              <a:buSzPts val="2800"/>
              <a:buFont typeface="Arial"/>
              <a:buChar char="•"/>
            </a:pPr>
            <a:r>
              <a:rPr lang="en-US" sz="2800" b="0" i="0" u="none" strike="noStrike" cap="none">
                <a:solidFill>
                  <a:schemeClr val="lt1"/>
                </a:solidFill>
                <a:latin typeface="Rockwell"/>
                <a:ea typeface="Rockwell"/>
                <a:cs typeface="Rockwell"/>
                <a:sym typeface="Rockwell"/>
              </a:rPr>
              <a:t>Ethereum Virtual Machine</a:t>
            </a:r>
            <a:endParaRPr sz="2800" b="0" i="0" u="none" strike="noStrike" cap="none">
              <a:solidFill>
                <a:schemeClr val="lt1"/>
              </a:solidFill>
              <a:latin typeface="Rockwell"/>
              <a:ea typeface="Rockwell"/>
              <a:cs typeface="Rockwell"/>
              <a:sym typeface="Rockwell"/>
            </a:endParaRPr>
          </a:p>
          <a:p>
            <a:pPr marL="1028700" marR="0" lvl="1" indent="-571500" algn="l" rtl="0">
              <a:spcBef>
                <a:spcPts val="0"/>
              </a:spcBef>
              <a:spcAft>
                <a:spcPts val="0"/>
              </a:spcAft>
              <a:buClr>
                <a:schemeClr val="lt1"/>
              </a:buClr>
              <a:buSzPts val="2800"/>
              <a:buFont typeface="Arial"/>
              <a:buChar char="•"/>
            </a:pPr>
            <a:r>
              <a:rPr lang="en-US" sz="2800" b="0" i="0" u="none" strike="noStrike" cap="none">
                <a:solidFill>
                  <a:schemeClr val="lt1"/>
                </a:solidFill>
                <a:latin typeface="Rockwell"/>
                <a:ea typeface="Rockwell"/>
                <a:cs typeface="Rockwell"/>
                <a:sym typeface="Rockwell"/>
              </a:rPr>
              <a:t>Ether</a:t>
            </a:r>
            <a:endParaRPr/>
          </a:p>
          <a:p>
            <a:pPr marL="1028700" marR="0" lvl="1" indent="-571500" algn="l" rtl="0">
              <a:spcBef>
                <a:spcPts val="0"/>
              </a:spcBef>
              <a:spcAft>
                <a:spcPts val="0"/>
              </a:spcAft>
              <a:buClr>
                <a:schemeClr val="lt1"/>
              </a:buClr>
              <a:buSzPts val="2800"/>
              <a:buFont typeface="Arial"/>
              <a:buChar char="•"/>
            </a:pPr>
            <a:r>
              <a:rPr lang="en-US" sz="2800" b="0" i="0" u="none" strike="noStrike" cap="none">
                <a:solidFill>
                  <a:schemeClr val="lt1"/>
                </a:solidFill>
                <a:latin typeface="Rockwell"/>
                <a:ea typeface="Rockwell"/>
                <a:cs typeface="Rockwell"/>
                <a:sym typeface="Rockwell"/>
              </a:rPr>
              <a:t>Gas</a:t>
            </a:r>
            <a:endParaRPr/>
          </a:p>
          <a:p>
            <a:pPr marL="1028700" marR="0" lvl="1" indent="-571500" algn="l" rtl="0">
              <a:spcBef>
                <a:spcPts val="0"/>
              </a:spcBef>
              <a:spcAft>
                <a:spcPts val="0"/>
              </a:spcAft>
              <a:buClr>
                <a:schemeClr val="lt1"/>
              </a:buClr>
              <a:buSzPts val="2800"/>
              <a:buFont typeface="Arial"/>
              <a:buChar char="•"/>
            </a:pPr>
            <a:r>
              <a:rPr lang="en-US" sz="2800" b="0" i="0" u="none" strike="noStrike" cap="none">
                <a:solidFill>
                  <a:schemeClr val="lt1"/>
                </a:solidFill>
                <a:latin typeface="Rockwell"/>
                <a:ea typeface="Rockwell"/>
                <a:cs typeface="Rockwell"/>
                <a:sym typeface="Rockwell"/>
              </a:rPr>
              <a:t>Transactions </a:t>
            </a:r>
            <a:endParaRPr/>
          </a:p>
          <a:p>
            <a:pPr marL="1028700" marR="0" lvl="1" indent="-571500" algn="l" rtl="0">
              <a:spcBef>
                <a:spcPts val="0"/>
              </a:spcBef>
              <a:spcAft>
                <a:spcPts val="0"/>
              </a:spcAft>
              <a:buClr>
                <a:schemeClr val="lt1"/>
              </a:buClr>
              <a:buSzPts val="2800"/>
              <a:buFont typeface="Arial"/>
              <a:buChar char="•"/>
            </a:pPr>
            <a:r>
              <a:rPr lang="en-US" sz="2800" b="0" i="0" u="none" strike="noStrike" cap="none">
                <a:solidFill>
                  <a:schemeClr val="lt1"/>
                </a:solidFill>
                <a:latin typeface="Rockwell"/>
                <a:ea typeface="Rockwell"/>
                <a:cs typeface="Rockwell"/>
                <a:sym typeface="Rockwell"/>
              </a:rPr>
              <a:t>Accounts </a:t>
            </a:r>
            <a:endParaRPr/>
          </a:p>
          <a:p>
            <a:pPr marL="1028700" marR="0" lvl="1" indent="-571500" algn="l" rtl="0">
              <a:spcBef>
                <a:spcPts val="0"/>
              </a:spcBef>
              <a:spcAft>
                <a:spcPts val="0"/>
              </a:spcAft>
              <a:buClr>
                <a:schemeClr val="lt1"/>
              </a:buClr>
              <a:buSzPts val="2800"/>
              <a:buFont typeface="Arial"/>
              <a:buChar char="•"/>
            </a:pPr>
            <a:r>
              <a:rPr lang="en-US" sz="2800" b="0" i="0" u="none" strike="noStrike" cap="none">
                <a:solidFill>
                  <a:schemeClr val="lt1"/>
                </a:solidFill>
                <a:latin typeface="Rockwell"/>
                <a:ea typeface="Rockwell"/>
                <a:cs typeface="Rockwell"/>
                <a:sym typeface="Rockwell"/>
              </a:rPr>
              <a:t>Swarm and Whisper</a:t>
            </a:r>
            <a:endParaRPr/>
          </a:p>
          <a:p>
            <a:pPr marL="1028700" marR="0" lvl="1" indent="-571500" algn="l" rtl="0">
              <a:spcBef>
                <a:spcPts val="0"/>
              </a:spcBef>
              <a:spcAft>
                <a:spcPts val="0"/>
              </a:spcAft>
              <a:buClr>
                <a:schemeClr val="lt1"/>
              </a:buClr>
              <a:buSzPts val="2800"/>
              <a:buFont typeface="Arial"/>
              <a:buChar char="•"/>
            </a:pPr>
            <a:r>
              <a:rPr lang="en-US" sz="2800" b="0" i="0" u="none" strike="noStrike" cap="none">
                <a:solidFill>
                  <a:schemeClr val="lt1"/>
                </a:solidFill>
                <a:latin typeface="Rockwell"/>
                <a:ea typeface="Rockwell"/>
                <a:cs typeface="Rockwell"/>
                <a:sym typeface="Rockwell"/>
              </a:rPr>
              <a:t>Ethash</a:t>
            </a:r>
            <a:endParaRPr/>
          </a:p>
        </p:txBody>
      </p:sp>
      <p:sp>
        <p:nvSpPr>
          <p:cNvPr id="600" name="Google Shape;600;p50"/>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601" name="Google Shape;601;p50"/>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602" name="Google Shape;602;p50"/>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49</a:t>
            </a:fld>
            <a:endParaRPr>
              <a:latin typeface="Arial"/>
              <a:ea typeface="Arial"/>
              <a:cs typeface="Arial"/>
              <a:sym typeface="Arial"/>
            </a:endParaRPr>
          </a:p>
        </p:txBody>
      </p:sp>
      <p:pic>
        <p:nvPicPr>
          <p:cNvPr id="603" name="Google Shape;603;p50"/>
          <p:cNvPicPr preferRelativeResize="0"/>
          <p:nvPr/>
        </p:nvPicPr>
        <p:blipFill rotWithShape="1">
          <a:blip r:embed="rId3">
            <a:alphaModFix/>
          </a:blip>
          <a:srcRect t="12696" r="2381" b="20761"/>
          <a:stretch/>
        </p:blipFill>
        <p:spPr>
          <a:xfrm>
            <a:off x="1393375" y="400600"/>
            <a:ext cx="9231076" cy="5573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p:nvPr/>
        </p:nvSpPr>
        <p:spPr>
          <a:xfrm>
            <a:off x="1200866" y="2014449"/>
            <a:ext cx="2528137" cy="2162164"/>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30" name="Google Shape;130;p6"/>
          <p:cNvSpPr/>
          <p:nvPr/>
        </p:nvSpPr>
        <p:spPr>
          <a:xfrm>
            <a:off x="4816902" y="2014448"/>
            <a:ext cx="2528137" cy="2162165"/>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31" name="Google Shape;131;p6"/>
          <p:cNvSpPr/>
          <p:nvPr/>
        </p:nvSpPr>
        <p:spPr>
          <a:xfrm>
            <a:off x="8432938" y="2014448"/>
            <a:ext cx="2528137" cy="2162166"/>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ckwell"/>
              <a:ea typeface="Rockwell"/>
              <a:cs typeface="Rockwell"/>
              <a:sym typeface="Rockwell"/>
            </a:endParaRPr>
          </a:p>
        </p:txBody>
      </p:sp>
      <p:sp>
        <p:nvSpPr>
          <p:cNvPr id="132" name="Google Shape;132;p6"/>
          <p:cNvSpPr txBox="1"/>
          <p:nvPr/>
        </p:nvSpPr>
        <p:spPr>
          <a:xfrm>
            <a:off x="1506215" y="2139993"/>
            <a:ext cx="20227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Rockwell"/>
                <a:ea typeface="Rockwell"/>
                <a:cs typeface="Rockwell"/>
                <a:sym typeface="Rockwell"/>
              </a:rPr>
              <a:t>Block 1 Header</a:t>
            </a:r>
            <a:endParaRPr sz="1800">
              <a:solidFill>
                <a:schemeClr val="lt1"/>
              </a:solidFill>
              <a:latin typeface="Rockwell"/>
              <a:ea typeface="Rockwell"/>
              <a:cs typeface="Rockwell"/>
              <a:sym typeface="Rockwell"/>
            </a:endParaRPr>
          </a:p>
        </p:txBody>
      </p:sp>
      <p:sp>
        <p:nvSpPr>
          <p:cNvPr id="133" name="Google Shape;133;p6"/>
          <p:cNvSpPr txBox="1"/>
          <p:nvPr/>
        </p:nvSpPr>
        <p:spPr>
          <a:xfrm>
            <a:off x="5093834" y="2139993"/>
            <a:ext cx="19049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Rockwell"/>
                <a:ea typeface="Rockwell"/>
                <a:cs typeface="Rockwell"/>
                <a:sym typeface="Rockwell"/>
              </a:rPr>
              <a:t>Block 2 Header</a:t>
            </a:r>
            <a:endParaRPr sz="1800">
              <a:solidFill>
                <a:schemeClr val="lt1"/>
              </a:solidFill>
              <a:latin typeface="Rockwell"/>
              <a:ea typeface="Rockwell"/>
              <a:cs typeface="Rockwell"/>
              <a:sym typeface="Rockwell"/>
            </a:endParaRPr>
          </a:p>
        </p:txBody>
      </p:sp>
      <p:sp>
        <p:nvSpPr>
          <p:cNvPr id="134" name="Google Shape;134;p6"/>
          <p:cNvSpPr txBox="1"/>
          <p:nvPr/>
        </p:nvSpPr>
        <p:spPr>
          <a:xfrm>
            <a:off x="8767019" y="2144549"/>
            <a:ext cx="19049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Rockwell"/>
                <a:ea typeface="Rockwell"/>
                <a:cs typeface="Rockwell"/>
                <a:sym typeface="Rockwell"/>
              </a:rPr>
              <a:t>Block 3 Header</a:t>
            </a:r>
            <a:endParaRPr sz="1800">
              <a:solidFill>
                <a:schemeClr val="lt1"/>
              </a:solidFill>
              <a:latin typeface="Rockwell"/>
              <a:ea typeface="Rockwell"/>
              <a:cs typeface="Rockwell"/>
              <a:sym typeface="Rockwell"/>
            </a:endParaRPr>
          </a:p>
        </p:txBody>
      </p:sp>
      <p:sp>
        <p:nvSpPr>
          <p:cNvPr id="135" name="Google Shape;135;p6"/>
          <p:cNvSpPr txBox="1"/>
          <p:nvPr/>
        </p:nvSpPr>
        <p:spPr>
          <a:xfrm>
            <a:off x="1356570" y="2656359"/>
            <a:ext cx="2216727" cy="646331"/>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Hash of Previous Block Header</a:t>
            </a:r>
            <a:endParaRPr sz="1800">
              <a:solidFill>
                <a:schemeClr val="lt1"/>
              </a:solidFill>
              <a:latin typeface="Rockwell"/>
              <a:ea typeface="Rockwell"/>
              <a:cs typeface="Rockwell"/>
              <a:sym typeface="Rockwell"/>
            </a:endParaRPr>
          </a:p>
        </p:txBody>
      </p:sp>
      <p:sp>
        <p:nvSpPr>
          <p:cNvPr id="136" name="Google Shape;136;p6"/>
          <p:cNvSpPr txBox="1"/>
          <p:nvPr/>
        </p:nvSpPr>
        <p:spPr>
          <a:xfrm>
            <a:off x="4972607" y="2656359"/>
            <a:ext cx="2216727" cy="646331"/>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Hash of Previous Block Header</a:t>
            </a:r>
            <a:endParaRPr sz="1800">
              <a:solidFill>
                <a:schemeClr val="lt1"/>
              </a:solidFill>
              <a:latin typeface="Rockwell"/>
              <a:ea typeface="Rockwell"/>
              <a:cs typeface="Rockwell"/>
              <a:sym typeface="Rockwell"/>
            </a:endParaRPr>
          </a:p>
        </p:txBody>
      </p:sp>
      <p:sp>
        <p:nvSpPr>
          <p:cNvPr id="137" name="Google Shape;137;p6"/>
          <p:cNvSpPr txBox="1"/>
          <p:nvPr/>
        </p:nvSpPr>
        <p:spPr>
          <a:xfrm>
            <a:off x="8588641" y="2656359"/>
            <a:ext cx="2216727" cy="646331"/>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Hash of Previous Block Header</a:t>
            </a:r>
            <a:endParaRPr sz="1800">
              <a:solidFill>
                <a:schemeClr val="lt1"/>
              </a:solidFill>
              <a:latin typeface="Rockwell"/>
              <a:ea typeface="Rockwell"/>
              <a:cs typeface="Rockwell"/>
              <a:sym typeface="Rockwell"/>
            </a:endParaRPr>
          </a:p>
        </p:txBody>
      </p:sp>
      <p:cxnSp>
        <p:nvCxnSpPr>
          <p:cNvPr id="138" name="Google Shape;138;p6"/>
          <p:cNvCxnSpPr>
            <a:endCxn id="136" idx="1"/>
          </p:cNvCxnSpPr>
          <p:nvPr/>
        </p:nvCxnSpPr>
        <p:spPr>
          <a:xfrm>
            <a:off x="3193907" y="2372625"/>
            <a:ext cx="1778700" cy="606900"/>
          </a:xfrm>
          <a:prstGeom prst="straightConnector1">
            <a:avLst/>
          </a:prstGeom>
          <a:noFill/>
          <a:ln w="38100" cap="flat" cmpd="sng">
            <a:solidFill>
              <a:srgbClr val="C7C7C7"/>
            </a:solidFill>
            <a:prstDash val="solid"/>
            <a:round/>
            <a:headEnd type="none" w="sm" len="sm"/>
            <a:tailEnd type="triangle" w="med" len="med"/>
          </a:ln>
        </p:spPr>
      </p:cxnSp>
      <p:cxnSp>
        <p:nvCxnSpPr>
          <p:cNvPr id="139" name="Google Shape;139;p6"/>
          <p:cNvCxnSpPr>
            <a:endCxn id="137" idx="1"/>
          </p:cNvCxnSpPr>
          <p:nvPr/>
        </p:nvCxnSpPr>
        <p:spPr>
          <a:xfrm>
            <a:off x="6809941" y="2322825"/>
            <a:ext cx="1778700" cy="656700"/>
          </a:xfrm>
          <a:prstGeom prst="straightConnector1">
            <a:avLst/>
          </a:prstGeom>
          <a:noFill/>
          <a:ln w="38100" cap="flat" cmpd="sng">
            <a:solidFill>
              <a:srgbClr val="C7C7C7"/>
            </a:solidFill>
            <a:prstDash val="solid"/>
            <a:round/>
            <a:headEnd type="none" w="sm" len="sm"/>
            <a:tailEnd type="triangle" w="med" len="med"/>
          </a:ln>
        </p:spPr>
      </p:cxnSp>
      <p:sp>
        <p:nvSpPr>
          <p:cNvPr id="140" name="Google Shape;140;p6"/>
          <p:cNvSpPr txBox="1"/>
          <p:nvPr/>
        </p:nvSpPr>
        <p:spPr>
          <a:xfrm>
            <a:off x="1356569" y="3484714"/>
            <a:ext cx="221672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Merkle Root</a:t>
            </a:r>
            <a:endParaRPr sz="1800">
              <a:solidFill>
                <a:schemeClr val="lt1"/>
              </a:solidFill>
              <a:latin typeface="Rockwell"/>
              <a:ea typeface="Rockwell"/>
              <a:cs typeface="Rockwell"/>
              <a:sym typeface="Rockwell"/>
            </a:endParaRPr>
          </a:p>
        </p:txBody>
      </p:sp>
      <p:sp>
        <p:nvSpPr>
          <p:cNvPr id="141" name="Google Shape;141;p6"/>
          <p:cNvSpPr txBox="1"/>
          <p:nvPr/>
        </p:nvSpPr>
        <p:spPr>
          <a:xfrm>
            <a:off x="4997008" y="3484714"/>
            <a:ext cx="221672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Merkle Root</a:t>
            </a:r>
            <a:endParaRPr sz="1800">
              <a:solidFill>
                <a:schemeClr val="lt1"/>
              </a:solidFill>
              <a:latin typeface="Rockwell"/>
              <a:ea typeface="Rockwell"/>
              <a:cs typeface="Rockwell"/>
              <a:sym typeface="Rockwell"/>
            </a:endParaRPr>
          </a:p>
        </p:txBody>
      </p:sp>
      <p:sp>
        <p:nvSpPr>
          <p:cNvPr id="142" name="Google Shape;142;p6"/>
          <p:cNvSpPr txBox="1"/>
          <p:nvPr/>
        </p:nvSpPr>
        <p:spPr>
          <a:xfrm>
            <a:off x="8588641" y="3484714"/>
            <a:ext cx="221672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Merkle Root</a:t>
            </a:r>
            <a:endParaRPr sz="1800">
              <a:solidFill>
                <a:schemeClr val="lt1"/>
              </a:solidFill>
              <a:latin typeface="Rockwell"/>
              <a:ea typeface="Rockwell"/>
              <a:cs typeface="Rockwell"/>
              <a:sym typeface="Rockwell"/>
            </a:endParaRPr>
          </a:p>
        </p:txBody>
      </p:sp>
      <p:sp>
        <p:nvSpPr>
          <p:cNvPr id="143" name="Google Shape;143;p6"/>
          <p:cNvSpPr txBox="1"/>
          <p:nvPr/>
        </p:nvSpPr>
        <p:spPr>
          <a:xfrm>
            <a:off x="1356568" y="4766947"/>
            <a:ext cx="2539157"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Block 1 Transactions</a:t>
            </a:r>
            <a:endParaRPr sz="1800">
              <a:solidFill>
                <a:schemeClr val="lt1"/>
              </a:solidFill>
              <a:latin typeface="Rockwell"/>
              <a:ea typeface="Rockwell"/>
              <a:cs typeface="Rockwell"/>
              <a:sym typeface="Rockwell"/>
            </a:endParaRPr>
          </a:p>
        </p:txBody>
      </p:sp>
      <p:sp>
        <p:nvSpPr>
          <p:cNvPr id="144" name="Google Shape;144;p6"/>
          <p:cNvSpPr txBox="1"/>
          <p:nvPr/>
        </p:nvSpPr>
        <p:spPr>
          <a:xfrm>
            <a:off x="4972606" y="4766947"/>
            <a:ext cx="2552144"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Block 2 Transactions</a:t>
            </a:r>
            <a:endParaRPr sz="1800">
              <a:solidFill>
                <a:schemeClr val="lt1"/>
              </a:solidFill>
              <a:latin typeface="Rockwell"/>
              <a:ea typeface="Rockwell"/>
              <a:cs typeface="Rockwell"/>
              <a:sym typeface="Rockwell"/>
            </a:endParaRPr>
          </a:p>
        </p:txBody>
      </p:sp>
      <p:sp>
        <p:nvSpPr>
          <p:cNvPr id="145" name="Google Shape;145;p6"/>
          <p:cNvSpPr txBox="1"/>
          <p:nvPr/>
        </p:nvSpPr>
        <p:spPr>
          <a:xfrm>
            <a:off x="8588640" y="4766094"/>
            <a:ext cx="2555610" cy="36933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Block 3 Transactions</a:t>
            </a:r>
            <a:endParaRPr sz="1800">
              <a:solidFill>
                <a:schemeClr val="lt1"/>
              </a:solidFill>
              <a:latin typeface="Rockwell"/>
              <a:ea typeface="Rockwell"/>
              <a:cs typeface="Rockwell"/>
              <a:sym typeface="Rockwell"/>
            </a:endParaRPr>
          </a:p>
        </p:txBody>
      </p:sp>
      <p:cxnSp>
        <p:nvCxnSpPr>
          <p:cNvPr id="146" name="Google Shape;146;p6"/>
          <p:cNvCxnSpPr/>
          <p:nvPr/>
        </p:nvCxnSpPr>
        <p:spPr>
          <a:xfrm rot="10800000">
            <a:off x="2475701" y="4176614"/>
            <a:ext cx="0" cy="589480"/>
          </a:xfrm>
          <a:prstGeom prst="straightConnector1">
            <a:avLst/>
          </a:prstGeom>
          <a:noFill/>
          <a:ln w="76200" cap="flat" cmpd="sng">
            <a:solidFill>
              <a:srgbClr val="C7C7C7"/>
            </a:solidFill>
            <a:prstDash val="solid"/>
            <a:round/>
            <a:headEnd type="none" w="sm" len="sm"/>
            <a:tailEnd type="triangle" w="med" len="med"/>
          </a:ln>
        </p:spPr>
      </p:cxnSp>
      <p:cxnSp>
        <p:nvCxnSpPr>
          <p:cNvPr id="147" name="Google Shape;147;p6"/>
          <p:cNvCxnSpPr/>
          <p:nvPr/>
        </p:nvCxnSpPr>
        <p:spPr>
          <a:xfrm rot="10800000">
            <a:off x="6086409" y="4176613"/>
            <a:ext cx="0" cy="589480"/>
          </a:xfrm>
          <a:prstGeom prst="straightConnector1">
            <a:avLst/>
          </a:prstGeom>
          <a:noFill/>
          <a:ln w="76200" cap="flat" cmpd="sng">
            <a:solidFill>
              <a:srgbClr val="C7C7C7"/>
            </a:solidFill>
            <a:prstDash val="solid"/>
            <a:round/>
            <a:headEnd type="none" w="sm" len="sm"/>
            <a:tailEnd type="triangle" w="med" len="med"/>
          </a:ln>
        </p:spPr>
      </p:cxnSp>
      <p:cxnSp>
        <p:nvCxnSpPr>
          <p:cNvPr id="148" name="Google Shape;148;p6"/>
          <p:cNvCxnSpPr/>
          <p:nvPr/>
        </p:nvCxnSpPr>
        <p:spPr>
          <a:xfrm rot="10800000">
            <a:off x="9779178" y="4176613"/>
            <a:ext cx="0" cy="589480"/>
          </a:xfrm>
          <a:prstGeom prst="straightConnector1">
            <a:avLst/>
          </a:prstGeom>
          <a:noFill/>
          <a:ln w="76200" cap="flat" cmpd="sng">
            <a:solidFill>
              <a:srgbClr val="C7C7C7"/>
            </a:solidFill>
            <a:prstDash val="solid"/>
            <a:round/>
            <a:headEnd type="none" w="sm" len="sm"/>
            <a:tailEnd type="triangle" w="med" len="med"/>
          </a:ln>
        </p:spPr>
      </p:cxnSp>
      <p:sp>
        <p:nvSpPr>
          <p:cNvPr id="149" name="Google Shape;149;p6"/>
          <p:cNvSpPr/>
          <p:nvPr/>
        </p:nvSpPr>
        <p:spPr>
          <a:xfrm>
            <a:off x="277585" y="60007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Simplified Bitcoin Blocks</a:t>
            </a:r>
            <a:endParaRPr sz="3600">
              <a:solidFill>
                <a:schemeClr val="lt1"/>
              </a:solidFill>
              <a:latin typeface="Rockwell"/>
              <a:ea typeface="Rockwell"/>
              <a:cs typeface="Rockwell"/>
              <a:sym typeface="Rockwell"/>
            </a:endParaRPr>
          </a:p>
        </p:txBody>
      </p:sp>
      <p:sp>
        <p:nvSpPr>
          <p:cNvPr id="150" name="Google Shape;150;p6"/>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151" name="Google Shape;151;p6"/>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152" name="Google Shape;152;p6"/>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a:t>
            </a:fld>
            <a:endParaRPr>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146b635effe_1_3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50</a:t>
            </a:fld>
            <a:endParaRPr/>
          </a:p>
        </p:txBody>
      </p:sp>
      <p:pic>
        <p:nvPicPr>
          <p:cNvPr id="610" name="Google Shape;610;g146b635effe_1_338"/>
          <p:cNvPicPr preferRelativeResize="0"/>
          <p:nvPr/>
        </p:nvPicPr>
        <p:blipFill rotWithShape="1">
          <a:blip r:embed="rId3">
            <a:alphaModFix/>
          </a:blip>
          <a:srcRect t="13892" r="2676" b="21790"/>
          <a:stretch/>
        </p:blipFill>
        <p:spPr>
          <a:xfrm>
            <a:off x="1685100" y="592200"/>
            <a:ext cx="8503926" cy="4632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146b635effe_1_34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51</a:t>
            </a:fld>
            <a:endParaRPr/>
          </a:p>
        </p:txBody>
      </p:sp>
      <p:sp>
        <p:nvSpPr>
          <p:cNvPr id="617" name="Google Shape;617;g146b635effe_1_344"/>
          <p:cNvSpPr txBox="1"/>
          <p:nvPr/>
        </p:nvSpPr>
        <p:spPr>
          <a:xfrm>
            <a:off x="400575" y="1846225"/>
            <a:ext cx="106245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t>https://github.com/djrtwo/evm-opcode-gas-costs/blob/master/opcode-gas-costs_EIP-150_revision-1e18248_2017-04-12.csv</a:t>
            </a:r>
            <a:endParaRPr sz="2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146b635effe_1_35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52</a:t>
            </a:fld>
            <a:endParaRPr/>
          </a:p>
        </p:txBody>
      </p:sp>
      <p:pic>
        <p:nvPicPr>
          <p:cNvPr id="624" name="Google Shape;624;g146b635effe_1_352"/>
          <p:cNvPicPr preferRelativeResize="0"/>
          <p:nvPr/>
        </p:nvPicPr>
        <p:blipFill rotWithShape="1">
          <a:blip r:embed="rId3">
            <a:alphaModFix/>
          </a:blip>
          <a:srcRect t="16280" r="3873" b="24453"/>
          <a:stretch/>
        </p:blipFill>
        <p:spPr>
          <a:xfrm>
            <a:off x="1476100" y="766350"/>
            <a:ext cx="8399424" cy="4841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51"/>
          <p:cNvPicPr preferRelativeResize="0"/>
          <p:nvPr/>
        </p:nvPicPr>
        <p:blipFill rotWithShape="1">
          <a:blip r:embed="rId3">
            <a:alphaModFix/>
          </a:blip>
          <a:srcRect/>
          <a:stretch/>
        </p:blipFill>
        <p:spPr>
          <a:xfrm>
            <a:off x="949282" y="436850"/>
            <a:ext cx="10271167" cy="5908532"/>
          </a:xfrm>
          <a:prstGeom prst="rect">
            <a:avLst/>
          </a:prstGeom>
          <a:noFill/>
          <a:ln>
            <a:noFill/>
          </a:ln>
        </p:spPr>
      </p:pic>
      <p:sp>
        <p:nvSpPr>
          <p:cNvPr id="630" name="Google Shape;630;p51"/>
          <p:cNvSpPr/>
          <p:nvPr/>
        </p:nvSpPr>
        <p:spPr>
          <a:xfrm>
            <a:off x="487135" y="161925"/>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IPFs</a:t>
            </a:r>
            <a:endParaRPr sz="3600">
              <a:solidFill>
                <a:schemeClr val="lt1"/>
              </a:solidFill>
              <a:latin typeface="Rockwell"/>
              <a:ea typeface="Rockwell"/>
              <a:cs typeface="Rockwell"/>
              <a:sym typeface="Rockwell"/>
            </a:endParaRPr>
          </a:p>
        </p:txBody>
      </p:sp>
      <p:sp>
        <p:nvSpPr>
          <p:cNvPr id="631" name="Google Shape;631;p51"/>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632" name="Google Shape;632;p51"/>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633" name="Google Shape;633;p51"/>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53</a:t>
            </a:fld>
            <a:endParaRPr>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2"/>
          <p:cNvSpPr/>
          <p:nvPr/>
        </p:nvSpPr>
        <p:spPr>
          <a:xfrm>
            <a:off x="493776" y="2104213"/>
            <a:ext cx="2523744" cy="2578608"/>
          </a:xfrm>
          <a:prstGeom prst="ellipse">
            <a:avLst/>
          </a:prstGeom>
          <a:solidFill>
            <a:schemeClr val="lt1"/>
          </a:solid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pic>
        <p:nvPicPr>
          <p:cNvPr id="639" name="Google Shape;639;p52" descr="https://miro.medium.com/max/243/1*L8ODr3uJlh44i1SgjlMv7w.png"/>
          <p:cNvPicPr preferRelativeResize="0"/>
          <p:nvPr/>
        </p:nvPicPr>
        <p:blipFill rotWithShape="1">
          <a:blip r:embed="rId3">
            <a:alphaModFix/>
          </a:blip>
          <a:srcRect/>
          <a:stretch/>
        </p:blipFill>
        <p:spPr>
          <a:xfrm>
            <a:off x="1241140" y="2633471"/>
            <a:ext cx="1029015" cy="1520091"/>
          </a:xfrm>
          <a:prstGeom prst="rect">
            <a:avLst/>
          </a:prstGeom>
          <a:noFill/>
          <a:ln>
            <a:noFill/>
          </a:ln>
        </p:spPr>
      </p:pic>
      <p:cxnSp>
        <p:nvCxnSpPr>
          <p:cNvPr id="640" name="Google Shape;640;p52"/>
          <p:cNvCxnSpPr>
            <a:stCxn id="638" idx="6"/>
          </p:cNvCxnSpPr>
          <p:nvPr/>
        </p:nvCxnSpPr>
        <p:spPr>
          <a:xfrm>
            <a:off x="3017520" y="3393517"/>
            <a:ext cx="1426500" cy="1891800"/>
          </a:xfrm>
          <a:prstGeom prst="straightConnector1">
            <a:avLst/>
          </a:prstGeom>
          <a:noFill/>
          <a:ln w="9525" cap="flat" cmpd="sng">
            <a:solidFill>
              <a:srgbClr val="C7C7C7"/>
            </a:solidFill>
            <a:prstDash val="solid"/>
            <a:round/>
            <a:headEnd type="none" w="sm" len="sm"/>
            <a:tailEnd type="none" w="sm" len="sm"/>
          </a:ln>
        </p:spPr>
      </p:cxnSp>
      <p:cxnSp>
        <p:nvCxnSpPr>
          <p:cNvPr id="641" name="Google Shape;641;p52"/>
          <p:cNvCxnSpPr>
            <a:endCxn id="642" idx="2"/>
          </p:cNvCxnSpPr>
          <p:nvPr/>
        </p:nvCxnSpPr>
        <p:spPr>
          <a:xfrm rot="10800000" flipH="1">
            <a:off x="3017604" y="2799893"/>
            <a:ext cx="2005500" cy="609300"/>
          </a:xfrm>
          <a:prstGeom prst="straightConnector1">
            <a:avLst/>
          </a:prstGeom>
          <a:noFill/>
          <a:ln w="9525" cap="flat" cmpd="sng">
            <a:solidFill>
              <a:srgbClr val="C7C7C7"/>
            </a:solidFill>
            <a:prstDash val="solid"/>
            <a:round/>
            <a:headEnd type="none" w="sm" len="sm"/>
            <a:tailEnd type="none" w="sm" len="sm"/>
          </a:ln>
        </p:spPr>
      </p:cxnSp>
      <p:cxnSp>
        <p:nvCxnSpPr>
          <p:cNvPr id="643" name="Google Shape;643;p52"/>
          <p:cNvCxnSpPr/>
          <p:nvPr/>
        </p:nvCxnSpPr>
        <p:spPr>
          <a:xfrm>
            <a:off x="3017519" y="3409202"/>
            <a:ext cx="2005585" cy="774960"/>
          </a:xfrm>
          <a:prstGeom prst="straightConnector1">
            <a:avLst/>
          </a:prstGeom>
          <a:noFill/>
          <a:ln w="9525" cap="flat" cmpd="sng">
            <a:solidFill>
              <a:srgbClr val="C7C7C7"/>
            </a:solidFill>
            <a:prstDash val="solid"/>
            <a:round/>
            <a:headEnd type="none" w="sm" len="sm"/>
            <a:tailEnd type="none" w="sm" len="sm"/>
          </a:ln>
        </p:spPr>
      </p:cxnSp>
      <p:cxnSp>
        <p:nvCxnSpPr>
          <p:cNvPr id="644" name="Google Shape;644;p52"/>
          <p:cNvCxnSpPr>
            <a:stCxn id="638" idx="6"/>
          </p:cNvCxnSpPr>
          <p:nvPr/>
        </p:nvCxnSpPr>
        <p:spPr>
          <a:xfrm rot="10800000" flipH="1">
            <a:off x="3017520" y="1640617"/>
            <a:ext cx="1548300" cy="1752900"/>
          </a:xfrm>
          <a:prstGeom prst="straightConnector1">
            <a:avLst/>
          </a:prstGeom>
          <a:noFill/>
          <a:ln w="9525" cap="flat" cmpd="sng">
            <a:solidFill>
              <a:srgbClr val="C7C7C7"/>
            </a:solidFill>
            <a:prstDash val="solid"/>
            <a:round/>
            <a:headEnd type="none" w="sm" len="sm"/>
            <a:tailEnd type="none" w="sm" len="sm"/>
          </a:ln>
        </p:spPr>
      </p:cxnSp>
      <p:grpSp>
        <p:nvGrpSpPr>
          <p:cNvPr id="645" name="Google Shape;645;p52"/>
          <p:cNvGrpSpPr/>
          <p:nvPr/>
        </p:nvGrpSpPr>
        <p:grpSpPr>
          <a:xfrm>
            <a:off x="4565904" y="969456"/>
            <a:ext cx="1261872" cy="1016256"/>
            <a:chOff x="5488662" y="239554"/>
            <a:chExt cx="2523744" cy="2578608"/>
          </a:xfrm>
        </p:grpSpPr>
        <p:sp>
          <p:nvSpPr>
            <p:cNvPr id="646" name="Google Shape;646;p52"/>
            <p:cNvSpPr/>
            <p:nvPr/>
          </p:nvSpPr>
          <p:spPr>
            <a:xfrm>
              <a:off x="5488662" y="239554"/>
              <a:ext cx="2523744" cy="2578608"/>
            </a:xfrm>
            <a:prstGeom prst="ellipse">
              <a:avLst/>
            </a:prstGeom>
            <a:solidFill>
              <a:schemeClr val="lt1"/>
            </a:solid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pic>
          <p:nvPicPr>
            <p:cNvPr id="647" name="Google Shape;647;p52" descr="https://miro.medium.com/max/243/1*L8ODr3uJlh44i1SgjlMv7w.png"/>
            <p:cNvPicPr preferRelativeResize="0"/>
            <p:nvPr/>
          </p:nvPicPr>
          <p:blipFill rotWithShape="1">
            <a:blip r:embed="rId4">
              <a:alphaModFix/>
            </a:blip>
            <a:srcRect/>
            <a:stretch/>
          </p:blipFill>
          <p:spPr>
            <a:xfrm>
              <a:off x="6236026" y="768812"/>
              <a:ext cx="1029015" cy="1520091"/>
            </a:xfrm>
            <a:prstGeom prst="rect">
              <a:avLst/>
            </a:prstGeom>
            <a:noFill/>
            <a:ln>
              <a:noFill/>
            </a:ln>
          </p:spPr>
        </p:pic>
      </p:grpSp>
      <p:grpSp>
        <p:nvGrpSpPr>
          <p:cNvPr id="648" name="Google Shape;648;p52"/>
          <p:cNvGrpSpPr/>
          <p:nvPr/>
        </p:nvGrpSpPr>
        <p:grpSpPr>
          <a:xfrm>
            <a:off x="5023104" y="2292401"/>
            <a:ext cx="1261872" cy="1014984"/>
            <a:chOff x="6163238" y="1574955"/>
            <a:chExt cx="2523744" cy="2578608"/>
          </a:xfrm>
        </p:grpSpPr>
        <p:sp>
          <p:nvSpPr>
            <p:cNvPr id="642" name="Google Shape;642;p52"/>
            <p:cNvSpPr/>
            <p:nvPr/>
          </p:nvSpPr>
          <p:spPr>
            <a:xfrm>
              <a:off x="6163238" y="1574955"/>
              <a:ext cx="2523744" cy="2578608"/>
            </a:xfrm>
            <a:prstGeom prst="ellipse">
              <a:avLst/>
            </a:prstGeom>
            <a:solidFill>
              <a:schemeClr val="lt1"/>
            </a:solid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Rockwell"/>
                <a:ea typeface="Rockwell"/>
                <a:cs typeface="Rockwell"/>
                <a:sym typeface="Rockwell"/>
              </a:endParaRPr>
            </a:p>
          </p:txBody>
        </p:sp>
        <p:sp>
          <p:nvSpPr>
            <p:cNvPr id="649" name="Google Shape;649;p52"/>
            <p:cNvSpPr/>
            <p:nvPr/>
          </p:nvSpPr>
          <p:spPr>
            <a:xfrm>
              <a:off x="6502351" y="2274026"/>
              <a:ext cx="1723446" cy="1196546"/>
            </a:xfrm>
            <a:prstGeom prst="flowChartMultidocumen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dk1"/>
                </a:solidFill>
                <a:latin typeface="Rockwell"/>
                <a:ea typeface="Rockwell"/>
                <a:cs typeface="Rockwell"/>
                <a:sym typeface="Rockwell"/>
              </a:endParaRPr>
            </a:p>
          </p:txBody>
        </p:sp>
      </p:grpSp>
      <p:sp>
        <p:nvSpPr>
          <p:cNvPr id="650" name="Google Shape;650;p52"/>
          <p:cNvSpPr/>
          <p:nvPr/>
        </p:nvSpPr>
        <p:spPr>
          <a:xfrm>
            <a:off x="5023104" y="3814877"/>
            <a:ext cx="1261872" cy="1014984"/>
          </a:xfrm>
          <a:prstGeom prst="ellipse">
            <a:avLst/>
          </a:prstGeom>
          <a:solidFill>
            <a:schemeClr val="lt1"/>
          </a:solid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DAO</a:t>
            </a:r>
            <a:endParaRPr sz="1800">
              <a:solidFill>
                <a:schemeClr val="dk1"/>
              </a:solidFill>
              <a:latin typeface="Rockwell"/>
              <a:ea typeface="Rockwell"/>
              <a:cs typeface="Rockwell"/>
              <a:sym typeface="Rockwell"/>
            </a:endParaRPr>
          </a:p>
        </p:txBody>
      </p:sp>
      <p:grpSp>
        <p:nvGrpSpPr>
          <p:cNvPr id="651" name="Google Shape;651;p52"/>
          <p:cNvGrpSpPr/>
          <p:nvPr/>
        </p:nvGrpSpPr>
        <p:grpSpPr>
          <a:xfrm>
            <a:off x="4424172" y="4903688"/>
            <a:ext cx="1197864" cy="1014984"/>
            <a:chOff x="7194175" y="1344167"/>
            <a:chExt cx="4074459" cy="3485694"/>
          </a:xfrm>
        </p:grpSpPr>
        <p:sp>
          <p:nvSpPr>
            <p:cNvPr id="652" name="Google Shape;652;p52"/>
            <p:cNvSpPr/>
            <p:nvPr/>
          </p:nvSpPr>
          <p:spPr>
            <a:xfrm>
              <a:off x="7194175" y="1344167"/>
              <a:ext cx="4074459" cy="3485694"/>
            </a:xfrm>
            <a:prstGeom prst="ellipse">
              <a:avLst/>
            </a:prstGeom>
            <a:solidFill>
              <a:schemeClr val="lt1"/>
            </a:solid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653" name="Google Shape;653;p52"/>
            <p:cNvSpPr/>
            <p:nvPr/>
          </p:nvSpPr>
          <p:spPr>
            <a:xfrm>
              <a:off x="8290560" y="1640532"/>
              <a:ext cx="1956816" cy="1271016"/>
            </a:xfrm>
            <a:prstGeom prst="flowChartExtract">
              <a:avLst/>
            </a:prstGeom>
            <a:solidFill>
              <a:schemeClr val="lt1"/>
            </a:solidFill>
            <a:ln w="381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654" name="Google Shape;654;p52"/>
            <p:cNvSpPr/>
            <p:nvPr/>
          </p:nvSpPr>
          <p:spPr>
            <a:xfrm>
              <a:off x="8276126" y="2845703"/>
              <a:ext cx="1961434" cy="1205001"/>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55" name="Google Shape;655;p52"/>
            <p:cNvSpPr/>
            <p:nvPr/>
          </p:nvSpPr>
          <p:spPr>
            <a:xfrm>
              <a:off x="8094793" y="2762403"/>
              <a:ext cx="2286000" cy="1371600"/>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56" name="Google Shape;656;p52"/>
            <p:cNvSpPr/>
            <p:nvPr/>
          </p:nvSpPr>
          <p:spPr>
            <a:xfrm>
              <a:off x="8430556" y="1545096"/>
              <a:ext cx="1678679" cy="1175657"/>
            </a:xfrm>
            <a:prstGeom prst="flowChartExtract">
              <a:avLst/>
            </a:prstGeom>
            <a:solidFill>
              <a:schemeClr val="lt1"/>
            </a:solidFill>
            <a:ln w="381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657" name="Google Shape;657;p52"/>
            <p:cNvSpPr/>
            <p:nvPr/>
          </p:nvSpPr>
          <p:spPr>
            <a:xfrm>
              <a:off x="8271127" y="3012851"/>
              <a:ext cx="1989823" cy="262787"/>
            </a:xfrm>
            <a:prstGeom prst="rect">
              <a:avLst/>
            </a:prstGeom>
            <a:solidFill>
              <a:schemeClr val="lt1"/>
            </a:solidFill>
            <a:ln w="381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658" name="Google Shape;658;p52"/>
            <p:cNvSpPr/>
            <p:nvPr/>
          </p:nvSpPr>
          <p:spPr>
            <a:xfrm>
              <a:off x="8261931" y="3442786"/>
              <a:ext cx="1989823" cy="262787"/>
            </a:xfrm>
            <a:prstGeom prst="rect">
              <a:avLst/>
            </a:prstGeom>
            <a:solidFill>
              <a:schemeClr val="lt1"/>
            </a:solidFill>
            <a:ln w="381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659" name="Google Shape;659;p52"/>
            <p:cNvSpPr/>
            <p:nvPr/>
          </p:nvSpPr>
          <p:spPr>
            <a:xfrm>
              <a:off x="8834570" y="2008855"/>
              <a:ext cx="874831" cy="597083"/>
            </a:xfrm>
            <a:prstGeom prst="ellipse">
              <a:avLst/>
            </a:prstGeom>
            <a:solidFill>
              <a:schemeClr val="lt1"/>
            </a:solidFill>
            <a:ln w="381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660" name="Google Shape;660;p52"/>
            <p:cNvSpPr/>
            <p:nvPr/>
          </p:nvSpPr>
          <p:spPr>
            <a:xfrm>
              <a:off x="8497068" y="3057083"/>
              <a:ext cx="210451" cy="173470"/>
            </a:xfrm>
            <a:prstGeom prst="ellipse">
              <a:avLst/>
            </a:prstGeom>
            <a:solidFill>
              <a:schemeClr val="accent1"/>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61" name="Google Shape;661;p52"/>
            <p:cNvSpPr/>
            <p:nvPr/>
          </p:nvSpPr>
          <p:spPr>
            <a:xfrm>
              <a:off x="9147338" y="3074315"/>
              <a:ext cx="210451" cy="173470"/>
            </a:xfrm>
            <a:prstGeom prst="ellipse">
              <a:avLst/>
            </a:prstGeom>
            <a:solidFill>
              <a:schemeClr val="accent1"/>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62" name="Google Shape;662;p52"/>
            <p:cNvSpPr/>
            <p:nvPr/>
          </p:nvSpPr>
          <p:spPr>
            <a:xfrm>
              <a:off x="9812311" y="3074315"/>
              <a:ext cx="210451" cy="173470"/>
            </a:xfrm>
            <a:prstGeom prst="ellipse">
              <a:avLst/>
            </a:prstGeom>
            <a:solidFill>
              <a:schemeClr val="accent1"/>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63" name="Google Shape;663;p52"/>
            <p:cNvSpPr/>
            <p:nvPr/>
          </p:nvSpPr>
          <p:spPr>
            <a:xfrm>
              <a:off x="8468493" y="3487018"/>
              <a:ext cx="210451" cy="173470"/>
            </a:xfrm>
            <a:prstGeom prst="ellipse">
              <a:avLst/>
            </a:prstGeom>
            <a:solidFill>
              <a:schemeClr val="accent1"/>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64" name="Google Shape;664;p52"/>
            <p:cNvSpPr/>
            <p:nvPr/>
          </p:nvSpPr>
          <p:spPr>
            <a:xfrm>
              <a:off x="9177316" y="3535048"/>
              <a:ext cx="210451" cy="173470"/>
            </a:xfrm>
            <a:prstGeom prst="ellipse">
              <a:avLst/>
            </a:prstGeom>
            <a:solidFill>
              <a:schemeClr val="accent1"/>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65" name="Google Shape;665;p52"/>
            <p:cNvSpPr/>
            <p:nvPr/>
          </p:nvSpPr>
          <p:spPr>
            <a:xfrm>
              <a:off x="9812311" y="3526086"/>
              <a:ext cx="210451" cy="173470"/>
            </a:xfrm>
            <a:prstGeom prst="ellipse">
              <a:avLst/>
            </a:prstGeom>
            <a:solidFill>
              <a:schemeClr val="accent1"/>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666" name="Google Shape;666;p52"/>
            <p:cNvSpPr/>
            <p:nvPr/>
          </p:nvSpPr>
          <p:spPr>
            <a:xfrm>
              <a:off x="9177316" y="3886505"/>
              <a:ext cx="210451" cy="173470"/>
            </a:xfrm>
            <a:prstGeom prst="ellipse">
              <a:avLst/>
            </a:prstGeom>
            <a:solidFill>
              <a:schemeClr val="accent1"/>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grpSp>
      <p:sp>
        <p:nvSpPr>
          <p:cNvPr id="667" name="Google Shape;667;p52"/>
          <p:cNvSpPr/>
          <p:nvPr/>
        </p:nvSpPr>
        <p:spPr>
          <a:xfrm>
            <a:off x="6750424" y="1072580"/>
            <a:ext cx="2568389" cy="704546"/>
          </a:xfrm>
          <a:prstGeom prst="flowChartProcess">
            <a:avLst/>
          </a:prstGeom>
          <a:solidFill>
            <a:schemeClr val="lt1"/>
          </a:solidFill>
          <a:ln w="762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Cryptocurrency</a:t>
            </a:r>
            <a:endParaRPr sz="1800">
              <a:solidFill>
                <a:schemeClr val="dk1"/>
              </a:solidFill>
              <a:latin typeface="Rockwell"/>
              <a:ea typeface="Rockwell"/>
              <a:cs typeface="Rockwell"/>
              <a:sym typeface="Rockwell"/>
            </a:endParaRPr>
          </a:p>
        </p:txBody>
      </p:sp>
      <p:sp>
        <p:nvSpPr>
          <p:cNvPr id="668" name="Google Shape;668;p52"/>
          <p:cNvSpPr/>
          <p:nvPr/>
        </p:nvSpPr>
        <p:spPr>
          <a:xfrm>
            <a:off x="6750424" y="2400002"/>
            <a:ext cx="2568389" cy="704546"/>
          </a:xfrm>
          <a:prstGeom prst="flowChartProcess">
            <a:avLst/>
          </a:prstGeom>
          <a:solidFill>
            <a:schemeClr val="lt1"/>
          </a:solidFill>
          <a:ln w="762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Smart Contracts</a:t>
            </a:r>
            <a:endParaRPr sz="1800">
              <a:solidFill>
                <a:schemeClr val="dk1"/>
              </a:solidFill>
              <a:latin typeface="Rockwell"/>
              <a:ea typeface="Rockwell"/>
              <a:cs typeface="Rockwell"/>
              <a:sym typeface="Rockwell"/>
            </a:endParaRPr>
          </a:p>
        </p:txBody>
      </p:sp>
      <p:sp>
        <p:nvSpPr>
          <p:cNvPr id="669" name="Google Shape;669;p52"/>
          <p:cNvSpPr/>
          <p:nvPr/>
        </p:nvSpPr>
        <p:spPr>
          <a:xfrm>
            <a:off x="6750424" y="3978275"/>
            <a:ext cx="2568389" cy="704546"/>
          </a:xfrm>
          <a:prstGeom prst="flowChartProcess">
            <a:avLst/>
          </a:prstGeom>
          <a:solidFill>
            <a:schemeClr val="lt1"/>
          </a:solidFill>
          <a:ln w="762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DAO</a:t>
            </a:r>
            <a:endParaRPr sz="1800">
              <a:solidFill>
                <a:schemeClr val="dk1"/>
              </a:solidFill>
              <a:latin typeface="Rockwell"/>
              <a:ea typeface="Rockwell"/>
              <a:cs typeface="Rockwell"/>
              <a:sym typeface="Rockwell"/>
            </a:endParaRPr>
          </a:p>
        </p:txBody>
      </p:sp>
      <p:sp>
        <p:nvSpPr>
          <p:cNvPr id="670" name="Google Shape;670;p52"/>
          <p:cNvSpPr/>
          <p:nvPr/>
        </p:nvSpPr>
        <p:spPr>
          <a:xfrm>
            <a:off x="6750423" y="5363775"/>
            <a:ext cx="2568389" cy="704546"/>
          </a:xfrm>
          <a:prstGeom prst="flowChartProcess">
            <a:avLst/>
          </a:prstGeom>
          <a:solidFill>
            <a:schemeClr val="lt1"/>
          </a:solidFill>
          <a:ln w="762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ckwell"/>
                <a:ea typeface="Rockwell"/>
                <a:cs typeface="Rockwell"/>
                <a:sym typeface="Rockwell"/>
              </a:rPr>
              <a:t>Smart Property</a:t>
            </a:r>
            <a:endParaRPr sz="1800">
              <a:solidFill>
                <a:schemeClr val="dk1"/>
              </a:solidFill>
              <a:latin typeface="Rockwell"/>
              <a:ea typeface="Rockwell"/>
              <a:cs typeface="Rockwell"/>
              <a:sym typeface="Rockwell"/>
            </a:endParaRPr>
          </a:p>
        </p:txBody>
      </p:sp>
      <p:sp>
        <p:nvSpPr>
          <p:cNvPr id="671" name="Google Shape;671;p52"/>
          <p:cNvSpPr/>
          <p:nvPr/>
        </p:nvSpPr>
        <p:spPr>
          <a:xfrm>
            <a:off x="487135" y="8572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Ethereum Characteristics</a:t>
            </a:r>
            <a:endParaRPr sz="3600">
              <a:solidFill>
                <a:schemeClr val="lt1"/>
              </a:solidFill>
              <a:latin typeface="Rockwell"/>
              <a:ea typeface="Rockwell"/>
              <a:cs typeface="Rockwell"/>
              <a:sym typeface="Rockwell"/>
            </a:endParaRPr>
          </a:p>
        </p:txBody>
      </p:sp>
      <p:sp>
        <p:nvSpPr>
          <p:cNvPr id="672" name="Google Shape;672;p52"/>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673" name="Google Shape;673;p52"/>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674" name="Google Shape;674;p52"/>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54</a:t>
            </a:fld>
            <a:endParaRPr>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8"/>
        <p:cNvGrpSpPr/>
        <p:nvPr/>
      </p:nvGrpSpPr>
      <p:grpSpPr>
        <a:xfrm>
          <a:off x="0" y="0"/>
          <a:ext cx="0" cy="0"/>
          <a:chOff x="0" y="0"/>
          <a:chExt cx="0" cy="0"/>
        </a:xfrm>
      </p:grpSpPr>
      <p:pic>
        <p:nvPicPr>
          <p:cNvPr id="679" name="Google Shape;679;p53"/>
          <p:cNvPicPr preferRelativeResize="0"/>
          <p:nvPr/>
        </p:nvPicPr>
        <p:blipFill rotWithShape="1">
          <a:blip r:embed="rId3">
            <a:alphaModFix/>
          </a:blip>
          <a:srcRect/>
          <a:stretch/>
        </p:blipFill>
        <p:spPr>
          <a:xfrm>
            <a:off x="1824567" y="3227995"/>
            <a:ext cx="1206365" cy="698342"/>
          </a:xfrm>
          <a:prstGeom prst="rect">
            <a:avLst/>
          </a:prstGeom>
          <a:noFill/>
          <a:ln>
            <a:noFill/>
          </a:ln>
        </p:spPr>
      </p:pic>
      <p:pic>
        <p:nvPicPr>
          <p:cNvPr id="680" name="Google Shape;680;p53"/>
          <p:cNvPicPr preferRelativeResize="0"/>
          <p:nvPr/>
        </p:nvPicPr>
        <p:blipFill rotWithShape="1">
          <a:blip r:embed="rId3">
            <a:alphaModFix/>
          </a:blip>
          <a:srcRect/>
          <a:stretch/>
        </p:blipFill>
        <p:spPr>
          <a:xfrm>
            <a:off x="4320117" y="5578354"/>
            <a:ext cx="1206365" cy="698342"/>
          </a:xfrm>
          <a:prstGeom prst="rect">
            <a:avLst/>
          </a:prstGeom>
          <a:noFill/>
          <a:ln>
            <a:noFill/>
          </a:ln>
        </p:spPr>
      </p:pic>
      <p:pic>
        <p:nvPicPr>
          <p:cNvPr id="681" name="Google Shape;681;p53"/>
          <p:cNvPicPr preferRelativeResize="0"/>
          <p:nvPr/>
        </p:nvPicPr>
        <p:blipFill rotWithShape="1">
          <a:blip r:embed="rId3">
            <a:alphaModFix/>
          </a:blip>
          <a:srcRect/>
          <a:stretch/>
        </p:blipFill>
        <p:spPr>
          <a:xfrm>
            <a:off x="6015567" y="2566455"/>
            <a:ext cx="1206365" cy="698342"/>
          </a:xfrm>
          <a:prstGeom prst="rect">
            <a:avLst/>
          </a:prstGeom>
          <a:noFill/>
          <a:ln>
            <a:noFill/>
          </a:ln>
        </p:spPr>
      </p:pic>
      <p:pic>
        <p:nvPicPr>
          <p:cNvPr id="682" name="Google Shape;682;p53"/>
          <p:cNvPicPr preferRelativeResize="0"/>
          <p:nvPr/>
        </p:nvPicPr>
        <p:blipFill rotWithShape="1">
          <a:blip r:embed="rId3">
            <a:alphaModFix/>
          </a:blip>
          <a:srcRect/>
          <a:stretch/>
        </p:blipFill>
        <p:spPr>
          <a:xfrm>
            <a:off x="6644014" y="4079565"/>
            <a:ext cx="1206365" cy="698342"/>
          </a:xfrm>
          <a:prstGeom prst="rect">
            <a:avLst/>
          </a:prstGeom>
          <a:noFill/>
          <a:ln>
            <a:noFill/>
          </a:ln>
        </p:spPr>
      </p:pic>
      <p:pic>
        <p:nvPicPr>
          <p:cNvPr id="683" name="Google Shape;683;p53"/>
          <p:cNvPicPr preferRelativeResize="0"/>
          <p:nvPr/>
        </p:nvPicPr>
        <p:blipFill rotWithShape="1">
          <a:blip r:embed="rId3">
            <a:alphaModFix/>
          </a:blip>
          <a:srcRect/>
          <a:stretch/>
        </p:blipFill>
        <p:spPr>
          <a:xfrm>
            <a:off x="8549217" y="2810315"/>
            <a:ext cx="1206365" cy="698342"/>
          </a:xfrm>
          <a:prstGeom prst="rect">
            <a:avLst/>
          </a:prstGeom>
          <a:noFill/>
          <a:ln>
            <a:noFill/>
          </a:ln>
        </p:spPr>
      </p:pic>
      <p:cxnSp>
        <p:nvCxnSpPr>
          <p:cNvPr id="684" name="Google Shape;684;p53"/>
          <p:cNvCxnSpPr/>
          <p:nvPr/>
        </p:nvCxnSpPr>
        <p:spPr>
          <a:xfrm rot="10800000" flipH="1">
            <a:off x="2781113" y="2272591"/>
            <a:ext cx="681754" cy="992206"/>
          </a:xfrm>
          <a:prstGeom prst="straightConnector1">
            <a:avLst/>
          </a:prstGeom>
          <a:noFill/>
          <a:ln w="76200" cap="flat" cmpd="sng">
            <a:solidFill>
              <a:srgbClr val="C7C7C7"/>
            </a:solidFill>
            <a:prstDash val="solid"/>
            <a:round/>
            <a:headEnd type="none" w="sm" len="sm"/>
            <a:tailEnd type="none" w="sm" len="sm"/>
          </a:ln>
        </p:spPr>
      </p:cxnSp>
      <p:cxnSp>
        <p:nvCxnSpPr>
          <p:cNvPr id="685" name="Google Shape;685;p53"/>
          <p:cNvCxnSpPr/>
          <p:nvPr/>
        </p:nvCxnSpPr>
        <p:spPr>
          <a:xfrm>
            <a:off x="2878217" y="3789919"/>
            <a:ext cx="1155476" cy="225397"/>
          </a:xfrm>
          <a:prstGeom prst="straightConnector1">
            <a:avLst/>
          </a:prstGeom>
          <a:noFill/>
          <a:ln w="76200" cap="flat" cmpd="sng">
            <a:solidFill>
              <a:srgbClr val="C7C7C7"/>
            </a:solidFill>
            <a:prstDash val="solid"/>
            <a:round/>
            <a:headEnd type="none" w="sm" len="sm"/>
            <a:tailEnd type="none" w="sm" len="sm"/>
          </a:ln>
        </p:spPr>
      </p:cxnSp>
      <p:cxnSp>
        <p:nvCxnSpPr>
          <p:cNvPr id="686" name="Google Shape;686;p53"/>
          <p:cNvCxnSpPr/>
          <p:nvPr/>
        </p:nvCxnSpPr>
        <p:spPr>
          <a:xfrm rot="10800000">
            <a:off x="4648159" y="2208417"/>
            <a:ext cx="1491592" cy="442421"/>
          </a:xfrm>
          <a:prstGeom prst="straightConnector1">
            <a:avLst/>
          </a:prstGeom>
          <a:noFill/>
          <a:ln w="76200" cap="flat" cmpd="sng">
            <a:solidFill>
              <a:srgbClr val="C7C7C7"/>
            </a:solidFill>
            <a:prstDash val="solid"/>
            <a:round/>
            <a:headEnd type="none" w="sm" len="sm"/>
            <a:tailEnd type="none" w="sm" len="sm"/>
          </a:ln>
        </p:spPr>
      </p:cxnSp>
      <p:cxnSp>
        <p:nvCxnSpPr>
          <p:cNvPr id="687" name="Google Shape;687;p53"/>
          <p:cNvCxnSpPr/>
          <p:nvPr/>
        </p:nvCxnSpPr>
        <p:spPr>
          <a:xfrm rot="10800000" flipH="1">
            <a:off x="4901760" y="3159486"/>
            <a:ext cx="1190322" cy="866585"/>
          </a:xfrm>
          <a:prstGeom prst="straightConnector1">
            <a:avLst/>
          </a:prstGeom>
          <a:noFill/>
          <a:ln w="76200" cap="flat" cmpd="sng">
            <a:solidFill>
              <a:srgbClr val="C7C7C7"/>
            </a:solidFill>
            <a:prstDash val="solid"/>
            <a:round/>
            <a:headEnd type="none" w="sm" len="sm"/>
            <a:tailEnd type="none" w="sm" len="sm"/>
          </a:ln>
        </p:spPr>
      </p:cxnSp>
      <p:cxnSp>
        <p:nvCxnSpPr>
          <p:cNvPr id="688" name="Google Shape;688;p53"/>
          <p:cNvCxnSpPr/>
          <p:nvPr/>
        </p:nvCxnSpPr>
        <p:spPr>
          <a:xfrm rot="10800000" flipH="1">
            <a:off x="4844104" y="4683933"/>
            <a:ext cx="1" cy="936126"/>
          </a:xfrm>
          <a:prstGeom prst="straightConnector1">
            <a:avLst/>
          </a:prstGeom>
          <a:noFill/>
          <a:ln w="76200" cap="flat" cmpd="sng">
            <a:solidFill>
              <a:srgbClr val="C7C7C7"/>
            </a:solidFill>
            <a:prstDash val="solid"/>
            <a:round/>
            <a:headEnd type="none" w="sm" len="sm"/>
            <a:tailEnd type="none" w="sm" len="sm"/>
          </a:ln>
        </p:spPr>
      </p:cxnSp>
      <p:cxnSp>
        <p:nvCxnSpPr>
          <p:cNvPr id="689" name="Google Shape;689;p53"/>
          <p:cNvCxnSpPr/>
          <p:nvPr/>
        </p:nvCxnSpPr>
        <p:spPr>
          <a:xfrm rot="10800000" flipH="1">
            <a:off x="5393955" y="4724362"/>
            <a:ext cx="1289399" cy="868313"/>
          </a:xfrm>
          <a:prstGeom prst="straightConnector1">
            <a:avLst/>
          </a:prstGeom>
          <a:noFill/>
          <a:ln w="76200" cap="flat" cmpd="sng">
            <a:solidFill>
              <a:srgbClr val="C7C7C7"/>
            </a:solidFill>
            <a:prstDash val="solid"/>
            <a:round/>
            <a:headEnd type="none" w="sm" len="sm"/>
            <a:tailEnd type="none" w="sm" len="sm"/>
          </a:ln>
        </p:spPr>
      </p:cxnSp>
      <p:cxnSp>
        <p:nvCxnSpPr>
          <p:cNvPr id="690" name="Google Shape;690;p53"/>
          <p:cNvCxnSpPr>
            <a:endCxn id="679" idx="2"/>
          </p:cNvCxnSpPr>
          <p:nvPr/>
        </p:nvCxnSpPr>
        <p:spPr>
          <a:xfrm rot="10800000">
            <a:off x="2427750" y="3926337"/>
            <a:ext cx="1924500" cy="2176800"/>
          </a:xfrm>
          <a:prstGeom prst="straightConnector1">
            <a:avLst/>
          </a:prstGeom>
          <a:noFill/>
          <a:ln w="76200" cap="flat" cmpd="sng">
            <a:solidFill>
              <a:srgbClr val="C7C7C7"/>
            </a:solidFill>
            <a:prstDash val="solid"/>
            <a:round/>
            <a:headEnd type="none" w="sm" len="sm"/>
            <a:tailEnd type="none" w="sm" len="sm"/>
          </a:ln>
        </p:spPr>
      </p:cxnSp>
      <p:cxnSp>
        <p:nvCxnSpPr>
          <p:cNvPr id="691" name="Google Shape;691;p53"/>
          <p:cNvCxnSpPr/>
          <p:nvPr/>
        </p:nvCxnSpPr>
        <p:spPr>
          <a:xfrm rot="10800000">
            <a:off x="7169507" y="3235654"/>
            <a:ext cx="471525" cy="858232"/>
          </a:xfrm>
          <a:prstGeom prst="straightConnector1">
            <a:avLst/>
          </a:prstGeom>
          <a:noFill/>
          <a:ln w="76200" cap="flat" cmpd="sng">
            <a:solidFill>
              <a:srgbClr val="C7C7C7"/>
            </a:solidFill>
            <a:prstDash val="solid"/>
            <a:round/>
            <a:headEnd type="none" w="sm" len="sm"/>
            <a:tailEnd type="none" w="sm" len="sm"/>
          </a:ln>
        </p:spPr>
      </p:cxnSp>
      <p:cxnSp>
        <p:nvCxnSpPr>
          <p:cNvPr id="692" name="Google Shape;692;p53"/>
          <p:cNvCxnSpPr/>
          <p:nvPr/>
        </p:nvCxnSpPr>
        <p:spPr>
          <a:xfrm>
            <a:off x="7190098" y="3223118"/>
            <a:ext cx="1399242" cy="189697"/>
          </a:xfrm>
          <a:prstGeom prst="straightConnector1">
            <a:avLst/>
          </a:prstGeom>
          <a:noFill/>
          <a:ln w="76200" cap="flat" cmpd="sng">
            <a:solidFill>
              <a:srgbClr val="C7C7C7"/>
            </a:solidFill>
            <a:prstDash val="solid"/>
            <a:round/>
            <a:headEnd type="none" w="sm" len="sm"/>
            <a:tailEnd type="none" w="sm" len="sm"/>
          </a:ln>
        </p:spPr>
      </p:cxnSp>
      <p:cxnSp>
        <p:nvCxnSpPr>
          <p:cNvPr id="693" name="Google Shape;693;p53"/>
          <p:cNvCxnSpPr/>
          <p:nvPr/>
        </p:nvCxnSpPr>
        <p:spPr>
          <a:xfrm rot="10800000" flipH="1">
            <a:off x="7606850" y="3452588"/>
            <a:ext cx="982490" cy="675081"/>
          </a:xfrm>
          <a:prstGeom prst="straightConnector1">
            <a:avLst/>
          </a:prstGeom>
          <a:noFill/>
          <a:ln w="76200" cap="flat" cmpd="sng">
            <a:solidFill>
              <a:srgbClr val="C7C7C7"/>
            </a:solidFill>
            <a:prstDash val="solid"/>
            <a:round/>
            <a:headEnd type="none" w="sm" len="sm"/>
            <a:tailEnd type="none" w="sm" len="sm"/>
          </a:ln>
        </p:spPr>
      </p:cxnSp>
      <p:pic>
        <p:nvPicPr>
          <p:cNvPr id="694" name="Google Shape;694;p53"/>
          <p:cNvPicPr preferRelativeResize="0"/>
          <p:nvPr/>
        </p:nvPicPr>
        <p:blipFill rotWithShape="1">
          <a:blip r:embed="rId3">
            <a:alphaModFix/>
          </a:blip>
          <a:srcRect/>
          <a:stretch/>
        </p:blipFill>
        <p:spPr>
          <a:xfrm>
            <a:off x="7810002" y="5404884"/>
            <a:ext cx="1206365" cy="698342"/>
          </a:xfrm>
          <a:prstGeom prst="rect">
            <a:avLst/>
          </a:prstGeom>
          <a:noFill/>
          <a:ln>
            <a:noFill/>
          </a:ln>
        </p:spPr>
      </p:pic>
      <p:cxnSp>
        <p:nvCxnSpPr>
          <p:cNvPr id="695" name="Google Shape;695;p53"/>
          <p:cNvCxnSpPr/>
          <p:nvPr/>
        </p:nvCxnSpPr>
        <p:spPr>
          <a:xfrm>
            <a:off x="5393955" y="5606996"/>
            <a:ext cx="2411048" cy="406913"/>
          </a:xfrm>
          <a:prstGeom prst="straightConnector1">
            <a:avLst/>
          </a:prstGeom>
          <a:noFill/>
          <a:ln w="76200" cap="flat" cmpd="sng">
            <a:solidFill>
              <a:srgbClr val="C7C7C7"/>
            </a:solidFill>
            <a:prstDash val="solid"/>
            <a:round/>
            <a:headEnd type="none" w="sm" len="sm"/>
            <a:tailEnd type="none" w="sm" len="sm"/>
          </a:ln>
        </p:spPr>
      </p:cxnSp>
      <p:cxnSp>
        <p:nvCxnSpPr>
          <p:cNvPr id="696" name="Google Shape;696;p53"/>
          <p:cNvCxnSpPr/>
          <p:nvPr/>
        </p:nvCxnSpPr>
        <p:spPr>
          <a:xfrm rot="10800000">
            <a:off x="7815127" y="4739210"/>
            <a:ext cx="74592" cy="673976"/>
          </a:xfrm>
          <a:prstGeom prst="straightConnector1">
            <a:avLst/>
          </a:prstGeom>
          <a:noFill/>
          <a:ln w="76200" cap="flat" cmpd="sng">
            <a:solidFill>
              <a:srgbClr val="C7C7C7"/>
            </a:solidFill>
            <a:prstDash val="solid"/>
            <a:round/>
            <a:headEnd type="none" w="sm" len="sm"/>
            <a:tailEnd type="none" w="sm" len="sm"/>
          </a:ln>
        </p:spPr>
      </p:cxnSp>
      <p:cxnSp>
        <p:nvCxnSpPr>
          <p:cNvPr id="697" name="Google Shape;697;p53"/>
          <p:cNvCxnSpPr/>
          <p:nvPr/>
        </p:nvCxnSpPr>
        <p:spPr>
          <a:xfrm rot="10800000" flipH="1">
            <a:off x="8792032" y="3452588"/>
            <a:ext cx="895324" cy="1952297"/>
          </a:xfrm>
          <a:prstGeom prst="straightConnector1">
            <a:avLst/>
          </a:prstGeom>
          <a:noFill/>
          <a:ln w="76200" cap="flat" cmpd="sng">
            <a:solidFill>
              <a:srgbClr val="C7C7C7"/>
            </a:solidFill>
            <a:prstDash val="solid"/>
            <a:round/>
            <a:headEnd type="none" w="sm" len="sm"/>
            <a:tailEnd type="none" w="sm" len="sm"/>
          </a:ln>
        </p:spPr>
      </p:cxnSp>
      <p:pic>
        <p:nvPicPr>
          <p:cNvPr id="698" name="Google Shape;698;p53"/>
          <p:cNvPicPr preferRelativeResize="0"/>
          <p:nvPr/>
        </p:nvPicPr>
        <p:blipFill rotWithShape="1">
          <a:blip r:embed="rId3">
            <a:alphaModFix/>
          </a:blip>
          <a:srcRect/>
          <a:stretch/>
        </p:blipFill>
        <p:spPr>
          <a:xfrm>
            <a:off x="3430510" y="1608745"/>
            <a:ext cx="1206365" cy="698342"/>
          </a:xfrm>
          <a:prstGeom prst="rect">
            <a:avLst/>
          </a:prstGeom>
          <a:noFill/>
          <a:ln>
            <a:noFill/>
          </a:ln>
        </p:spPr>
      </p:pic>
      <p:grpSp>
        <p:nvGrpSpPr>
          <p:cNvPr id="699" name="Google Shape;699;p53"/>
          <p:cNvGrpSpPr/>
          <p:nvPr/>
        </p:nvGrpSpPr>
        <p:grpSpPr>
          <a:xfrm>
            <a:off x="3734735" y="3428781"/>
            <a:ext cx="1777681" cy="1242088"/>
            <a:chOff x="4319093" y="5347416"/>
            <a:chExt cx="2741653" cy="1607299"/>
          </a:xfrm>
        </p:grpSpPr>
        <p:sp>
          <p:nvSpPr>
            <p:cNvPr id="700" name="Google Shape;700;p53"/>
            <p:cNvSpPr/>
            <p:nvPr/>
          </p:nvSpPr>
          <p:spPr>
            <a:xfrm>
              <a:off x="4633776" y="5430716"/>
              <a:ext cx="1961434" cy="1205001"/>
            </a:xfrm>
            <a:prstGeom prst="roundRect">
              <a:avLst>
                <a:gd name="adj" fmla="val 16667"/>
              </a:avLst>
            </a:prstGeom>
            <a:solidFill>
              <a:schemeClr val="accent2"/>
            </a:solid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701" name="Google Shape;701;p53"/>
            <p:cNvSpPr/>
            <p:nvPr/>
          </p:nvSpPr>
          <p:spPr>
            <a:xfrm>
              <a:off x="4452443" y="5347416"/>
              <a:ext cx="2286000" cy="1371600"/>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702" name="Google Shape;702;p53"/>
            <p:cNvSpPr/>
            <p:nvPr/>
          </p:nvSpPr>
          <p:spPr>
            <a:xfrm>
              <a:off x="4500426" y="6664347"/>
              <a:ext cx="2560320" cy="207070"/>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sp>
          <p:nvSpPr>
            <p:cNvPr id="703" name="Google Shape;703;p53"/>
            <p:cNvSpPr/>
            <p:nvPr/>
          </p:nvSpPr>
          <p:spPr>
            <a:xfrm>
              <a:off x="4319093" y="6719016"/>
              <a:ext cx="2560320" cy="235699"/>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grpSp>
      <p:sp>
        <p:nvSpPr>
          <p:cNvPr id="704" name="Google Shape;704;p53"/>
          <p:cNvSpPr/>
          <p:nvPr/>
        </p:nvSpPr>
        <p:spPr>
          <a:xfrm>
            <a:off x="5189722" y="3832804"/>
            <a:ext cx="1270016" cy="471028"/>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dk1"/>
                </a:solidFill>
                <a:latin typeface="Rockwell"/>
                <a:ea typeface="Rockwell"/>
                <a:cs typeface="Rockwell"/>
                <a:sym typeface="Rockwell"/>
              </a:rPr>
              <a:t>SMART Contracts</a:t>
            </a:r>
            <a:endParaRPr sz="1100">
              <a:solidFill>
                <a:schemeClr val="dk1"/>
              </a:solidFill>
              <a:latin typeface="Rockwell"/>
              <a:ea typeface="Rockwell"/>
              <a:cs typeface="Rockwell"/>
              <a:sym typeface="Rockwell"/>
            </a:endParaRPr>
          </a:p>
        </p:txBody>
      </p:sp>
      <p:sp>
        <p:nvSpPr>
          <p:cNvPr id="705" name="Google Shape;705;p53"/>
          <p:cNvSpPr/>
          <p:nvPr/>
        </p:nvSpPr>
        <p:spPr>
          <a:xfrm>
            <a:off x="3905187" y="2966299"/>
            <a:ext cx="1270016" cy="471028"/>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Rockwell"/>
                <a:ea typeface="Rockwell"/>
                <a:cs typeface="Rockwell"/>
                <a:sym typeface="Rockwell"/>
              </a:rPr>
              <a:t>EVM</a:t>
            </a:r>
            <a:endParaRPr sz="3200" b="1">
              <a:solidFill>
                <a:schemeClr val="dk1"/>
              </a:solidFill>
              <a:latin typeface="Rockwell"/>
              <a:ea typeface="Rockwell"/>
              <a:cs typeface="Rockwell"/>
              <a:sym typeface="Rockwell"/>
            </a:endParaRPr>
          </a:p>
        </p:txBody>
      </p:sp>
      <p:sp>
        <p:nvSpPr>
          <p:cNvPr id="706" name="Google Shape;706;p53"/>
          <p:cNvSpPr txBox="1"/>
          <p:nvPr/>
        </p:nvSpPr>
        <p:spPr>
          <a:xfrm>
            <a:off x="1405467" y="2890928"/>
            <a:ext cx="14988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ckwell"/>
                <a:ea typeface="Rockwell"/>
                <a:cs typeface="Rockwell"/>
                <a:sym typeface="Rockwell"/>
              </a:rPr>
              <a:t>Mining Nodes</a:t>
            </a:r>
            <a:endParaRPr sz="1800">
              <a:solidFill>
                <a:schemeClr val="dk1"/>
              </a:solidFill>
              <a:latin typeface="Rockwell"/>
              <a:ea typeface="Rockwell"/>
              <a:cs typeface="Rockwell"/>
              <a:sym typeface="Rockwell"/>
            </a:endParaRPr>
          </a:p>
        </p:txBody>
      </p:sp>
      <p:sp>
        <p:nvSpPr>
          <p:cNvPr id="707" name="Google Shape;707;p53"/>
          <p:cNvSpPr txBox="1"/>
          <p:nvPr/>
        </p:nvSpPr>
        <p:spPr>
          <a:xfrm>
            <a:off x="3183487" y="1200677"/>
            <a:ext cx="14988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ckwell"/>
                <a:ea typeface="Rockwell"/>
                <a:cs typeface="Rockwell"/>
                <a:sym typeface="Rockwell"/>
              </a:rPr>
              <a:t>Mining Nodes</a:t>
            </a:r>
            <a:endParaRPr sz="1800">
              <a:solidFill>
                <a:schemeClr val="dk1"/>
              </a:solidFill>
              <a:latin typeface="Rockwell"/>
              <a:ea typeface="Rockwell"/>
              <a:cs typeface="Rockwell"/>
              <a:sym typeface="Rockwell"/>
            </a:endParaRPr>
          </a:p>
        </p:txBody>
      </p:sp>
      <p:sp>
        <p:nvSpPr>
          <p:cNvPr id="708" name="Google Shape;708;p53"/>
          <p:cNvSpPr txBox="1"/>
          <p:nvPr/>
        </p:nvSpPr>
        <p:spPr>
          <a:xfrm>
            <a:off x="5829270" y="2267778"/>
            <a:ext cx="14988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ckwell"/>
                <a:ea typeface="Rockwell"/>
                <a:cs typeface="Rockwell"/>
                <a:sym typeface="Rockwell"/>
              </a:rPr>
              <a:t>Mining Nodes</a:t>
            </a:r>
            <a:endParaRPr sz="1800">
              <a:solidFill>
                <a:schemeClr val="dk1"/>
              </a:solidFill>
              <a:latin typeface="Rockwell"/>
              <a:ea typeface="Rockwell"/>
              <a:cs typeface="Rockwell"/>
              <a:sym typeface="Rockwell"/>
            </a:endParaRPr>
          </a:p>
        </p:txBody>
      </p:sp>
      <p:sp>
        <p:nvSpPr>
          <p:cNvPr id="709" name="Google Shape;709;p53"/>
          <p:cNvSpPr txBox="1"/>
          <p:nvPr/>
        </p:nvSpPr>
        <p:spPr>
          <a:xfrm>
            <a:off x="8218556" y="2421097"/>
            <a:ext cx="14988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ckwell"/>
                <a:ea typeface="Rockwell"/>
                <a:cs typeface="Rockwell"/>
                <a:sym typeface="Rockwell"/>
              </a:rPr>
              <a:t>Mining Nodes</a:t>
            </a:r>
            <a:endParaRPr sz="1800">
              <a:solidFill>
                <a:schemeClr val="dk1"/>
              </a:solidFill>
              <a:latin typeface="Rockwell"/>
              <a:ea typeface="Rockwell"/>
              <a:cs typeface="Rockwell"/>
              <a:sym typeface="Rockwell"/>
            </a:endParaRPr>
          </a:p>
        </p:txBody>
      </p:sp>
      <p:sp>
        <p:nvSpPr>
          <p:cNvPr id="710" name="Google Shape;710;p53"/>
          <p:cNvSpPr txBox="1"/>
          <p:nvPr/>
        </p:nvSpPr>
        <p:spPr>
          <a:xfrm>
            <a:off x="4032034" y="5238130"/>
            <a:ext cx="14988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ckwell"/>
                <a:ea typeface="Rockwell"/>
                <a:cs typeface="Rockwell"/>
                <a:sym typeface="Rockwell"/>
              </a:rPr>
              <a:t>Mining Nodes</a:t>
            </a:r>
            <a:endParaRPr sz="1800">
              <a:solidFill>
                <a:schemeClr val="dk1"/>
              </a:solidFill>
              <a:latin typeface="Rockwell"/>
              <a:ea typeface="Rockwell"/>
              <a:cs typeface="Rockwell"/>
              <a:sym typeface="Rockwell"/>
            </a:endParaRPr>
          </a:p>
        </p:txBody>
      </p:sp>
      <p:sp>
        <p:nvSpPr>
          <p:cNvPr id="711" name="Google Shape;711;p53"/>
          <p:cNvSpPr txBox="1"/>
          <p:nvPr/>
        </p:nvSpPr>
        <p:spPr>
          <a:xfrm>
            <a:off x="8042594" y="5540780"/>
            <a:ext cx="14988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ckwell"/>
                <a:ea typeface="Rockwell"/>
                <a:cs typeface="Rockwell"/>
                <a:sym typeface="Rockwell"/>
              </a:rPr>
              <a:t>Mining Nodes</a:t>
            </a:r>
            <a:endParaRPr sz="1800">
              <a:solidFill>
                <a:schemeClr val="dk1"/>
              </a:solidFill>
              <a:latin typeface="Rockwell"/>
              <a:ea typeface="Rockwell"/>
              <a:cs typeface="Rockwell"/>
              <a:sym typeface="Rockwell"/>
            </a:endParaRPr>
          </a:p>
        </p:txBody>
      </p:sp>
      <p:sp>
        <p:nvSpPr>
          <p:cNvPr id="712" name="Google Shape;712;p53"/>
          <p:cNvSpPr txBox="1"/>
          <p:nvPr/>
        </p:nvSpPr>
        <p:spPr>
          <a:xfrm>
            <a:off x="6761590" y="4248773"/>
            <a:ext cx="14988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ckwell"/>
                <a:ea typeface="Rockwell"/>
                <a:cs typeface="Rockwell"/>
                <a:sym typeface="Rockwell"/>
              </a:rPr>
              <a:t>Mining Nodes</a:t>
            </a:r>
            <a:endParaRPr sz="1800">
              <a:solidFill>
                <a:schemeClr val="dk1"/>
              </a:solidFill>
              <a:latin typeface="Rockwell"/>
              <a:ea typeface="Rockwell"/>
              <a:cs typeface="Rockwell"/>
              <a:sym typeface="Rockwell"/>
            </a:endParaRPr>
          </a:p>
        </p:txBody>
      </p:sp>
      <p:sp>
        <p:nvSpPr>
          <p:cNvPr id="713" name="Google Shape;713;p53"/>
          <p:cNvSpPr/>
          <p:nvPr/>
        </p:nvSpPr>
        <p:spPr>
          <a:xfrm>
            <a:off x="487135" y="190500"/>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Rockwell"/>
                <a:ea typeface="Rockwell"/>
                <a:cs typeface="Rockwell"/>
                <a:sym typeface="Rockwell"/>
              </a:rPr>
              <a:t>EVM and Smart Contracts</a:t>
            </a:r>
            <a:endParaRPr sz="3600">
              <a:solidFill>
                <a:schemeClr val="dk1"/>
              </a:solidFill>
              <a:latin typeface="Rockwell"/>
              <a:ea typeface="Rockwell"/>
              <a:cs typeface="Rockwell"/>
              <a:sym typeface="Rockwell"/>
            </a:endParaRPr>
          </a:p>
        </p:txBody>
      </p:sp>
      <p:sp>
        <p:nvSpPr>
          <p:cNvPr id="714" name="Google Shape;714;p53"/>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715" name="Google Shape;715;p53"/>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716" name="Google Shape;716;p53"/>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55</a:t>
            </a:fld>
            <a:endParaRPr>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54"/>
          <p:cNvSpPr/>
          <p:nvPr/>
        </p:nvSpPr>
        <p:spPr>
          <a:xfrm>
            <a:off x="1790262" y="2527818"/>
            <a:ext cx="8276605" cy="1152144"/>
          </a:xfrm>
          <a:prstGeom prst="rect">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dk1"/>
                </a:solidFill>
                <a:latin typeface="Rockwell"/>
                <a:ea typeface="Rockwell"/>
                <a:cs typeface="Rockwell"/>
                <a:sym typeface="Rockwell"/>
              </a:rPr>
              <a:t>Transaction Fees = Gas Limit × Gas Price</a:t>
            </a:r>
            <a:endParaRPr sz="3200">
              <a:solidFill>
                <a:schemeClr val="dk1"/>
              </a:solidFill>
              <a:latin typeface="Rockwell"/>
              <a:ea typeface="Rockwell"/>
              <a:cs typeface="Rockwell"/>
              <a:sym typeface="Rockwell"/>
            </a:endParaRPr>
          </a:p>
        </p:txBody>
      </p:sp>
      <p:sp>
        <p:nvSpPr>
          <p:cNvPr id="722" name="Google Shape;722;p54"/>
          <p:cNvSpPr/>
          <p:nvPr/>
        </p:nvSpPr>
        <p:spPr>
          <a:xfrm>
            <a:off x="487135" y="685800"/>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Ethereum Transaction Fees</a:t>
            </a:r>
            <a:endParaRPr sz="3600">
              <a:solidFill>
                <a:schemeClr val="lt1"/>
              </a:solidFill>
              <a:latin typeface="Rockwell"/>
              <a:ea typeface="Rockwell"/>
              <a:cs typeface="Rockwell"/>
              <a:sym typeface="Rockwell"/>
            </a:endParaRPr>
          </a:p>
        </p:txBody>
      </p:sp>
      <p:sp>
        <p:nvSpPr>
          <p:cNvPr id="723" name="Google Shape;723;p54"/>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724" name="Google Shape;724;p54"/>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725" name="Google Shape;725;p54"/>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56</a:t>
            </a:fld>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9"/>
        <p:cNvGrpSpPr/>
        <p:nvPr/>
      </p:nvGrpSpPr>
      <p:grpSpPr>
        <a:xfrm>
          <a:off x="0" y="0"/>
          <a:ext cx="0" cy="0"/>
          <a:chOff x="0" y="0"/>
          <a:chExt cx="0" cy="0"/>
        </a:xfrm>
      </p:grpSpPr>
      <p:pic>
        <p:nvPicPr>
          <p:cNvPr id="730" name="Google Shape;730;p55"/>
          <p:cNvPicPr preferRelativeResize="0"/>
          <p:nvPr/>
        </p:nvPicPr>
        <p:blipFill rotWithShape="1">
          <a:blip r:embed="rId3">
            <a:alphaModFix/>
          </a:blip>
          <a:srcRect/>
          <a:stretch/>
        </p:blipFill>
        <p:spPr>
          <a:xfrm>
            <a:off x="296561" y="1759545"/>
            <a:ext cx="10994491" cy="4628899"/>
          </a:xfrm>
          <a:prstGeom prst="rect">
            <a:avLst/>
          </a:prstGeom>
          <a:noFill/>
          <a:ln>
            <a:noFill/>
          </a:ln>
        </p:spPr>
      </p:pic>
      <p:sp>
        <p:nvSpPr>
          <p:cNvPr id="731" name="Google Shape;731;p55"/>
          <p:cNvSpPr/>
          <p:nvPr/>
        </p:nvSpPr>
        <p:spPr>
          <a:xfrm>
            <a:off x="487135" y="219075"/>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Rockwell"/>
                <a:ea typeface="Rockwell"/>
                <a:cs typeface="Rockwell"/>
                <a:sym typeface="Rockwell"/>
              </a:rPr>
              <a:t>Ethereum Tree</a:t>
            </a:r>
            <a:endParaRPr sz="3600">
              <a:solidFill>
                <a:schemeClr val="dk1"/>
              </a:solidFill>
              <a:latin typeface="Rockwell"/>
              <a:ea typeface="Rockwell"/>
              <a:cs typeface="Rockwell"/>
              <a:sym typeface="Rockwell"/>
            </a:endParaRPr>
          </a:p>
        </p:txBody>
      </p:sp>
      <p:sp>
        <p:nvSpPr>
          <p:cNvPr id="732" name="Google Shape;732;p55"/>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733" name="Google Shape;733;p55"/>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734" name="Google Shape;734;p55"/>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57</a:t>
            </a:fld>
            <a:endParaRPr>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739" name="Google Shape;739;p56"/>
          <p:cNvPicPr preferRelativeResize="0"/>
          <p:nvPr/>
        </p:nvPicPr>
        <p:blipFill rotWithShape="1">
          <a:blip r:embed="rId3">
            <a:alphaModFix/>
          </a:blip>
          <a:srcRect/>
          <a:stretch/>
        </p:blipFill>
        <p:spPr>
          <a:xfrm>
            <a:off x="487135" y="3337461"/>
            <a:ext cx="11144454" cy="3422822"/>
          </a:xfrm>
          <a:prstGeom prst="rect">
            <a:avLst/>
          </a:prstGeom>
          <a:noFill/>
          <a:ln>
            <a:noFill/>
          </a:ln>
        </p:spPr>
      </p:pic>
      <p:sp>
        <p:nvSpPr>
          <p:cNvPr id="740" name="Google Shape;740;p56"/>
          <p:cNvSpPr/>
          <p:nvPr/>
        </p:nvSpPr>
        <p:spPr>
          <a:xfrm>
            <a:off x="487135" y="35242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Components of Ethereum Transaction</a:t>
            </a:r>
            <a:endParaRPr sz="3600">
              <a:solidFill>
                <a:schemeClr val="lt1"/>
              </a:solidFill>
              <a:latin typeface="Rockwell"/>
              <a:ea typeface="Rockwell"/>
              <a:cs typeface="Rockwell"/>
              <a:sym typeface="Rockwell"/>
            </a:endParaRPr>
          </a:p>
        </p:txBody>
      </p:sp>
      <p:pic>
        <p:nvPicPr>
          <p:cNvPr id="741" name="Google Shape;741;p56"/>
          <p:cNvPicPr preferRelativeResize="0"/>
          <p:nvPr/>
        </p:nvPicPr>
        <p:blipFill rotWithShape="1">
          <a:blip r:embed="rId4">
            <a:alphaModFix/>
          </a:blip>
          <a:srcRect/>
          <a:stretch/>
        </p:blipFill>
        <p:spPr>
          <a:xfrm>
            <a:off x="1034656" y="1245540"/>
            <a:ext cx="10185793" cy="1720082"/>
          </a:xfrm>
          <a:prstGeom prst="rect">
            <a:avLst/>
          </a:prstGeom>
          <a:noFill/>
          <a:ln>
            <a:noFill/>
          </a:ln>
        </p:spPr>
      </p:pic>
      <p:sp>
        <p:nvSpPr>
          <p:cNvPr id="742" name="Google Shape;742;p56"/>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743" name="Google Shape;743;p56"/>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744" name="Google Shape;744;p56"/>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58</a:t>
            </a:fld>
            <a:endParaRPr>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aphicFrame>
        <p:nvGraphicFramePr>
          <p:cNvPr id="749" name="Google Shape;749;p57"/>
          <p:cNvGraphicFramePr/>
          <p:nvPr/>
        </p:nvGraphicFramePr>
        <p:xfrm>
          <a:off x="1487168" y="1615314"/>
          <a:ext cx="8917925" cy="4633040"/>
        </p:xfrm>
        <a:graphic>
          <a:graphicData uri="http://schemas.openxmlformats.org/drawingml/2006/table">
            <a:tbl>
              <a:tblPr firstRow="1" bandRow="1">
                <a:noFill/>
                <a:tableStyleId>{C58B7057-0DDD-46D6-BF79-679BFEB8A886}</a:tableStyleId>
              </a:tblPr>
              <a:tblGrid>
                <a:gridCol w="2691275">
                  <a:extLst>
                    <a:ext uri="{9D8B030D-6E8A-4147-A177-3AD203B41FA5}">
                      <a16:colId xmlns:a16="http://schemas.microsoft.com/office/drawing/2014/main" val="20000"/>
                    </a:ext>
                  </a:extLst>
                </a:gridCol>
                <a:gridCol w="3079375">
                  <a:extLst>
                    <a:ext uri="{9D8B030D-6E8A-4147-A177-3AD203B41FA5}">
                      <a16:colId xmlns:a16="http://schemas.microsoft.com/office/drawing/2014/main" val="20001"/>
                    </a:ext>
                  </a:extLst>
                </a:gridCol>
                <a:gridCol w="3147275">
                  <a:extLst>
                    <a:ext uri="{9D8B030D-6E8A-4147-A177-3AD203B41FA5}">
                      <a16:colId xmlns:a16="http://schemas.microsoft.com/office/drawing/2014/main" val="20002"/>
                    </a:ext>
                  </a:extLst>
                </a:gridCol>
              </a:tblGrid>
              <a:tr h="406400">
                <a:tc>
                  <a:txBody>
                    <a:bodyPr/>
                    <a:lstStyle/>
                    <a:p>
                      <a:pPr marL="0" marR="0" lvl="0" indent="0" algn="ctr" rtl="0">
                        <a:spcBef>
                          <a:spcPts val="0"/>
                        </a:spcBef>
                        <a:spcAft>
                          <a:spcPts val="0"/>
                        </a:spcAft>
                        <a:buNone/>
                      </a:pPr>
                      <a:r>
                        <a:rPr lang="en-US" sz="3200" u="none" strike="noStrike" cap="none"/>
                        <a:t>Unit</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Wei</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Ether</a:t>
                      </a:r>
                      <a:endParaRPr sz="32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3200" u="none" strike="noStrike" cap="none"/>
                        <a:t>Wei</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 Wei</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 </a:t>
                      </a:r>
                      <a:r>
                        <a:rPr lang="en-US" sz="3200" u="none" strike="noStrike" cap="none" baseline="30000"/>
                        <a:t>-18 </a:t>
                      </a:r>
                      <a:r>
                        <a:rPr lang="en-US" sz="3200" u="none" strike="noStrike" cap="none"/>
                        <a:t>ETH</a:t>
                      </a:r>
                      <a:endParaRPr sz="32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3200" u="none" strike="noStrike" cap="none"/>
                        <a:t>Babbage</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1,000 Wei</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a:t>
                      </a:r>
                      <a:r>
                        <a:rPr lang="en-US" sz="3200" u="none" strike="noStrike" cap="none" baseline="30000"/>
                        <a:t>-15 </a:t>
                      </a:r>
                      <a:r>
                        <a:rPr lang="en-US" sz="3200" u="none" strike="noStrike" cap="none"/>
                        <a:t>ETH</a:t>
                      </a:r>
                      <a:endParaRPr sz="32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3200" u="none" strike="noStrike" cap="none"/>
                        <a:t>Lovelace</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1,000,000 Wei</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a:t>
                      </a:r>
                      <a:r>
                        <a:rPr lang="en-US" sz="3200" u="none" strike="noStrike" cap="none" baseline="30000"/>
                        <a:t>-12 </a:t>
                      </a:r>
                      <a:r>
                        <a:rPr lang="en-US" sz="3200" u="none" strike="noStrike" cap="none"/>
                        <a:t>ETH</a:t>
                      </a:r>
                      <a:endParaRPr sz="32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3200" u="none" strike="noStrike" cap="none"/>
                        <a:t>Shannon</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a:t>
                      </a:r>
                      <a:r>
                        <a:rPr lang="en-US" sz="2800" u="none" strike="noStrike" cap="none" baseline="30000"/>
                        <a:t>9 </a:t>
                      </a:r>
                      <a:r>
                        <a:rPr lang="en-US" sz="3200" u="none" strike="noStrike" cap="none"/>
                        <a:t>Wei</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a:t>
                      </a:r>
                      <a:r>
                        <a:rPr lang="en-US" sz="3200" u="none" strike="noStrike" cap="none" baseline="30000"/>
                        <a:t>-9 </a:t>
                      </a:r>
                      <a:r>
                        <a:rPr lang="en-US" sz="3200" u="none" strike="noStrike" cap="none"/>
                        <a:t>ETH</a:t>
                      </a:r>
                      <a:endParaRPr sz="32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3200" u="none" strike="noStrike" cap="none"/>
                        <a:t>Szabo</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a:t>
                      </a:r>
                      <a:r>
                        <a:rPr lang="en-US" sz="3200" u="none" strike="noStrike" cap="none" baseline="30000"/>
                        <a:t>12 </a:t>
                      </a:r>
                      <a:r>
                        <a:rPr lang="en-US" sz="3200" u="none" strike="noStrike" cap="none"/>
                        <a:t>Wei</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a:t>
                      </a:r>
                      <a:r>
                        <a:rPr lang="en-US" sz="3200" u="none" strike="noStrike" cap="none" baseline="30000"/>
                        <a:t>-6 </a:t>
                      </a:r>
                      <a:r>
                        <a:rPr lang="en-US" sz="3200" u="none" strike="noStrike" cap="none"/>
                        <a:t>ETH</a:t>
                      </a:r>
                      <a:endParaRPr sz="32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3200" u="none" strike="noStrike" cap="none"/>
                        <a:t>Finny</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a:t>
                      </a:r>
                      <a:r>
                        <a:rPr lang="en-US" sz="3200" u="none" strike="noStrike" cap="none" baseline="30000"/>
                        <a:t>15</a:t>
                      </a:r>
                      <a:r>
                        <a:rPr lang="en-US" sz="3200" u="none" strike="noStrike" cap="none"/>
                        <a:t> Wei</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a:t>
                      </a:r>
                      <a:r>
                        <a:rPr lang="en-US" sz="3200" u="none" strike="noStrike" cap="none" baseline="30000"/>
                        <a:t>-3</a:t>
                      </a:r>
                      <a:r>
                        <a:rPr lang="en-US" sz="3200" u="none" strike="noStrike" cap="none"/>
                        <a:t> ETH</a:t>
                      </a:r>
                      <a:endParaRPr sz="32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3200" u="none" strike="noStrike" cap="none"/>
                        <a:t>Ether</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10</a:t>
                      </a:r>
                      <a:r>
                        <a:rPr lang="en-US" sz="3200" u="none" strike="noStrike" cap="none" baseline="30000"/>
                        <a:t>18 </a:t>
                      </a:r>
                      <a:r>
                        <a:rPr lang="en-US" sz="3200" u="none" strike="noStrike" cap="none"/>
                        <a:t>Wei</a:t>
                      </a:r>
                      <a:endParaRPr sz="3200" u="none" strike="noStrike" cap="none"/>
                    </a:p>
                  </a:txBody>
                  <a:tcPr marL="91450" marR="91450" marT="45725" marB="45725"/>
                </a:tc>
                <a:tc>
                  <a:txBody>
                    <a:bodyPr/>
                    <a:lstStyle/>
                    <a:p>
                      <a:pPr marL="0" marR="0" lvl="0" indent="0" algn="ctr" rtl="0">
                        <a:spcBef>
                          <a:spcPts val="0"/>
                        </a:spcBef>
                        <a:spcAft>
                          <a:spcPts val="0"/>
                        </a:spcAft>
                        <a:buNone/>
                      </a:pPr>
                      <a:r>
                        <a:rPr lang="en-US" sz="3200" u="none" strike="noStrike" cap="none"/>
                        <a:t>1 ETH</a:t>
                      </a:r>
                      <a:endParaRPr sz="32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750" name="Google Shape;750;p57"/>
          <p:cNvSpPr/>
          <p:nvPr/>
        </p:nvSpPr>
        <p:spPr>
          <a:xfrm>
            <a:off x="487135" y="285750"/>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Ether and Wei</a:t>
            </a:r>
            <a:endParaRPr sz="3600">
              <a:solidFill>
                <a:schemeClr val="lt1"/>
              </a:solidFill>
              <a:latin typeface="Rockwell"/>
              <a:ea typeface="Rockwell"/>
              <a:cs typeface="Rockwell"/>
              <a:sym typeface="Rockwell"/>
            </a:endParaRPr>
          </a:p>
        </p:txBody>
      </p:sp>
      <p:sp>
        <p:nvSpPr>
          <p:cNvPr id="751" name="Google Shape;751;p57"/>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752" name="Google Shape;752;p57"/>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753" name="Google Shape;753;p57"/>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59</a:t>
            </a:fld>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pic>
        <p:nvPicPr>
          <p:cNvPr id="157" name="Google Shape;157;p7"/>
          <p:cNvPicPr preferRelativeResize="0"/>
          <p:nvPr/>
        </p:nvPicPr>
        <p:blipFill rotWithShape="1">
          <a:blip r:embed="rId3">
            <a:alphaModFix/>
          </a:blip>
          <a:srcRect/>
          <a:stretch/>
        </p:blipFill>
        <p:spPr>
          <a:xfrm>
            <a:off x="1447800" y="1676400"/>
            <a:ext cx="9124949" cy="3920452"/>
          </a:xfrm>
          <a:prstGeom prst="rect">
            <a:avLst/>
          </a:prstGeom>
          <a:noFill/>
          <a:ln>
            <a:noFill/>
          </a:ln>
        </p:spPr>
      </p:pic>
      <p:sp>
        <p:nvSpPr>
          <p:cNvPr id="158" name="Google Shape;158;p7"/>
          <p:cNvSpPr/>
          <p:nvPr/>
        </p:nvSpPr>
        <p:spPr>
          <a:xfrm>
            <a:off x="487135" y="25717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Rockwell"/>
                <a:ea typeface="Rockwell"/>
                <a:cs typeface="Rockwell"/>
                <a:sym typeface="Rockwell"/>
              </a:rPr>
              <a:t>Contents of Bitcoin Block Header</a:t>
            </a:r>
            <a:endParaRPr sz="3600">
              <a:solidFill>
                <a:schemeClr val="dk1"/>
              </a:solidFill>
              <a:latin typeface="Rockwell"/>
              <a:ea typeface="Rockwell"/>
              <a:cs typeface="Rockwell"/>
              <a:sym typeface="Rockwell"/>
            </a:endParaRPr>
          </a:p>
        </p:txBody>
      </p:sp>
      <p:sp>
        <p:nvSpPr>
          <p:cNvPr id="159" name="Google Shape;159;p7"/>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160" name="Google Shape;160;p7"/>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161" name="Google Shape;161;p7"/>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6</a:t>
            </a:fld>
            <a:endParaRPr>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p58"/>
          <p:cNvPicPr preferRelativeResize="0"/>
          <p:nvPr/>
        </p:nvPicPr>
        <p:blipFill rotWithShape="1">
          <a:blip r:embed="rId3">
            <a:alphaModFix/>
          </a:blip>
          <a:srcRect/>
          <a:stretch/>
        </p:blipFill>
        <p:spPr>
          <a:xfrm>
            <a:off x="766118" y="2376592"/>
            <a:ext cx="10635049" cy="2450804"/>
          </a:xfrm>
          <a:prstGeom prst="rect">
            <a:avLst/>
          </a:prstGeom>
          <a:noFill/>
          <a:ln>
            <a:noFill/>
          </a:ln>
        </p:spPr>
      </p:pic>
      <p:sp>
        <p:nvSpPr>
          <p:cNvPr id="759" name="Google Shape;759;p58"/>
          <p:cNvSpPr/>
          <p:nvPr/>
        </p:nvSpPr>
        <p:spPr>
          <a:xfrm>
            <a:off x="487135" y="42862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Intrinsic Gas Value</a:t>
            </a:r>
            <a:endParaRPr sz="3600">
              <a:solidFill>
                <a:schemeClr val="lt1"/>
              </a:solidFill>
              <a:latin typeface="Rockwell"/>
              <a:ea typeface="Rockwell"/>
              <a:cs typeface="Rockwell"/>
              <a:sym typeface="Rockwell"/>
            </a:endParaRPr>
          </a:p>
        </p:txBody>
      </p:sp>
      <p:sp>
        <p:nvSpPr>
          <p:cNvPr id="760" name="Google Shape;760;p58"/>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761" name="Google Shape;761;p58"/>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762" name="Google Shape;762;p58"/>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60</a:t>
            </a:fld>
            <a:endParaRPr>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pic>
        <p:nvPicPr>
          <p:cNvPr id="767" name="Google Shape;767;p59"/>
          <p:cNvPicPr preferRelativeResize="0"/>
          <p:nvPr/>
        </p:nvPicPr>
        <p:blipFill rotWithShape="1">
          <a:blip r:embed="rId3">
            <a:alphaModFix/>
          </a:blip>
          <a:srcRect/>
          <a:stretch/>
        </p:blipFill>
        <p:spPr>
          <a:xfrm>
            <a:off x="487135" y="1437058"/>
            <a:ext cx="11095682" cy="4804064"/>
          </a:xfrm>
          <a:prstGeom prst="rect">
            <a:avLst/>
          </a:prstGeom>
          <a:noFill/>
          <a:ln>
            <a:noFill/>
          </a:ln>
        </p:spPr>
      </p:pic>
      <p:sp>
        <p:nvSpPr>
          <p:cNvPr id="768" name="Google Shape;768;p59"/>
          <p:cNvSpPr/>
          <p:nvPr/>
        </p:nvSpPr>
        <p:spPr>
          <a:xfrm>
            <a:off x="487135" y="495300"/>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Architecture of Ethereum</a:t>
            </a:r>
            <a:endParaRPr sz="3600">
              <a:solidFill>
                <a:schemeClr val="lt1"/>
              </a:solidFill>
              <a:latin typeface="Rockwell"/>
              <a:ea typeface="Rockwell"/>
              <a:cs typeface="Rockwell"/>
              <a:sym typeface="Rockwell"/>
            </a:endParaRPr>
          </a:p>
        </p:txBody>
      </p:sp>
      <p:sp>
        <p:nvSpPr>
          <p:cNvPr id="769" name="Google Shape;769;p59"/>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770" name="Google Shape;770;p59"/>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771" name="Google Shape;771;p59"/>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61</a:t>
            </a:fld>
            <a:endParaRPr>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60"/>
          <p:cNvPicPr preferRelativeResize="0"/>
          <p:nvPr/>
        </p:nvPicPr>
        <p:blipFill rotWithShape="1">
          <a:blip r:embed="rId3">
            <a:alphaModFix/>
          </a:blip>
          <a:srcRect/>
          <a:stretch/>
        </p:blipFill>
        <p:spPr>
          <a:xfrm>
            <a:off x="588080" y="1080701"/>
            <a:ext cx="11603920" cy="5064112"/>
          </a:xfrm>
          <a:prstGeom prst="rect">
            <a:avLst/>
          </a:prstGeom>
          <a:noFill/>
          <a:ln>
            <a:noFill/>
          </a:ln>
        </p:spPr>
      </p:pic>
      <p:sp>
        <p:nvSpPr>
          <p:cNvPr id="777" name="Google Shape;777;p60"/>
          <p:cNvSpPr/>
          <p:nvPr/>
        </p:nvSpPr>
        <p:spPr>
          <a:xfrm>
            <a:off x="487135" y="16192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Workflow of Ethereum</a:t>
            </a:r>
            <a:endParaRPr sz="3600">
              <a:solidFill>
                <a:schemeClr val="lt1"/>
              </a:solidFill>
              <a:latin typeface="Rockwell"/>
              <a:ea typeface="Rockwell"/>
              <a:cs typeface="Rockwell"/>
              <a:sym typeface="Rockwell"/>
            </a:endParaRPr>
          </a:p>
        </p:txBody>
      </p:sp>
      <p:sp>
        <p:nvSpPr>
          <p:cNvPr id="778" name="Google Shape;778;p60"/>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779" name="Google Shape;779;p60"/>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780" name="Google Shape;780;p60"/>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62</a:t>
            </a:fld>
            <a:endParaRPr>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graphicFrame>
        <p:nvGraphicFramePr>
          <p:cNvPr id="785" name="Google Shape;785;p61"/>
          <p:cNvGraphicFramePr/>
          <p:nvPr/>
        </p:nvGraphicFramePr>
        <p:xfrm>
          <a:off x="1517650" y="893136"/>
          <a:ext cx="8917950" cy="5456060"/>
        </p:xfrm>
        <a:graphic>
          <a:graphicData uri="http://schemas.openxmlformats.org/drawingml/2006/table">
            <a:tbl>
              <a:tblPr firstRow="1" bandRow="1">
                <a:noFill/>
                <a:tableStyleId>{C58B7057-0DDD-46D6-BF79-679BFEB8A886}</a:tableStyleId>
              </a:tblPr>
              <a:tblGrid>
                <a:gridCol w="2972650">
                  <a:extLst>
                    <a:ext uri="{9D8B030D-6E8A-4147-A177-3AD203B41FA5}">
                      <a16:colId xmlns:a16="http://schemas.microsoft.com/office/drawing/2014/main" val="20000"/>
                    </a:ext>
                  </a:extLst>
                </a:gridCol>
                <a:gridCol w="2972650">
                  <a:extLst>
                    <a:ext uri="{9D8B030D-6E8A-4147-A177-3AD203B41FA5}">
                      <a16:colId xmlns:a16="http://schemas.microsoft.com/office/drawing/2014/main" val="20001"/>
                    </a:ext>
                  </a:extLst>
                </a:gridCol>
                <a:gridCol w="2972650">
                  <a:extLst>
                    <a:ext uri="{9D8B030D-6E8A-4147-A177-3AD203B41FA5}">
                      <a16:colId xmlns:a16="http://schemas.microsoft.com/office/drawing/2014/main" val="20002"/>
                    </a:ext>
                  </a:extLst>
                </a:gridCol>
              </a:tblGrid>
              <a:tr h="290400">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BITCOIN</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ETHEREUM</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u="none" strike="noStrike" cap="none"/>
                        <a:t>Founder</a:t>
                      </a:r>
                      <a:endParaRPr sz="1800"/>
                    </a:p>
                  </a:txBody>
                  <a:tcPr marL="91450" marR="91450" marT="45725" marB="45725"/>
                </a:tc>
                <a:tc>
                  <a:txBody>
                    <a:bodyPr/>
                    <a:lstStyle/>
                    <a:p>
                      <a:pPr marL="0" marR="0" lvl="0" indent="0" algn="l" rtl="0">
                        <a:spcBef>
                          <a:spcPts val="0"/>
                        </a:spcBef>
                        <a:spcAft>
                          <a:spcPts val="0"/>
                        </a:spcAft>
                        <a:buNone/>
                      </a:pPr>
                      <a:r>
                        <a:rPr lang="en-US" sz="1800"/>
                        <a:t>Satoshi Nakamoto(unknown)</a:t>
                      </a:r>
                      <a:endParaRPr sz="1800"/>
                    </a:p>
                  </a:txBody>
                  <a:tcPr marL="91450" marR="91450" marT="45725" marB="45725"/>
                </a:tc>
                <a:tc>
                  <a:txBody>
                    <a:bodyPr/>
                    <a:lstStyle/>
                    <a:p>
                      <a:pPr marL="0" marR="0" lvl="0" indent="0" algn="l" rtl="0">
                        <a:spcBef>
                          <a:spcPts val="0"/>
                        </a:spcBef>
                        <a:spcAft>
                          <a:spcPts val="0"/>
                        </a:spcAft>
                        <a:buNone/>
                      </a:pPr>
                      <a:r>
                        <a:rPr lang="en-US" sz="1800"/>
                        <a:t>Vitalik Buterin and Team</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Purpose</a:t>
                      </a:r>
                      <a:endParaRPr sz="1800"/>
                    </a:p>
                  </a:txBody>
                  <a:tcPr marL="91450" marR="91450" marT="45725" marB="45725"/>
                </a:tc>
                <a:tc>
                  <a:txBody>
                    <a:bodyPr/>
                    <a:lstStyle/>
                    <a:p>
                      <a:pPr marL="0" marR="0" lvl="0" indent="0" algn="l" rtl="0">
                        <a:spcBef>
                          <a:spcPts val="0"/>
                        </a:spcBef>
                        <a:spcAft>
                          <a:spcPts val="0"/>
                        </a:spcAft>
                        <a:buNone/>
                      </a:pPr>
                      <a:r>
                        <a:rPr lang="en-US" sz="1800"/>
                        <a:t>Crypto Currency</a:t>
                      </a:r>
                      <a:endParaRPr sz="1800"/>
                    </a:p>
                  </a:txBody>
                  <a:tcPr marL="91450" marR="91450" marT="45725" marB="45725"/>
                </a:tc>
                <a:tc>
                  <a:txBody>
                    <a:bodyPr/>
                    <a:lstStyle/>
                    <a:p>
                      <a:pPr marL="0" marR="0" lvl="0" indent="0" algn="l" rtl="0">
                        <a:spcBef>
                          <a:spcPts val="0"/>
                        </a:spcBef>
                        <a:spcAft>
                          <a:spcPts val="0"/>
                        </a:spcAft>
                        <a:buNone/>
                      </a:pPr>
                      <a:r>
                        <a:rPr lang="en-US" sz="1800"/>
                        <a:t>Network Software</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Release Date</a:t>
                      </a:r>
                      <a:endParaRPr sz="1800"/>
                    </a:p>
                  </a:txBody>
                  <a:tcPr marL="91450" marR="91450" marT="45725" marB="45725"/>
                </a:tc>
                <a:tc>
                  <a:txBody>
                    <a:bodyPr/>
                    <a:lstStyle/>
                    <a:p>
                      <a:pPr marL="0" marR="0" lvl="0" indent="0" algn="l" rtl="0">
                        <a:spcBef>
                          <a:spcPts val="0"/>
                        </a:spcBef>
                        <a:spcAft>
                          <a:spcPts val="0"/>
                        </a:spcAft>
                        <a:buNone/>
                      </a:pPr>
                      <a:r>
                        <a:rPr lang="en-US" sz="1800"/>
                        <a:t>January 2009</a:t>
                      </a:r>
                      <a:endParaRPr sz="1800"/>
                    </a:p>
                  </a:txBody>
                  <a:tcPr marL="91450" marR="91450" marT="45725" marB="45725"/>
                </a:tc>
                <a:tc>
                  <a:txBody>
                    <a:bodyPr/>
                    <a:lstStyle/>
                    <a:p>
                      <a:pPr marL="0" marR="0" lvl="0" indent="0" algn="l" rtl="0">
                        <a:spcBef>
                          <a:spcPts val="0"/>
                        </a:spcBef>
                        <a:spcAft>
                          <a:spcPts val="0"/>
                        </a:spcAft>
                        <a:buNone/>
                      </a:pPr>
                      <a:r>
                        <a:rPr lang="en-US" sz="1800"/>
                        <a:t>July 2015</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Scripting Language</a:t>
                      </a:r>
                      <a:endParaRPr sz="1800"/>
                    </a:p>
                  </a:txBody>
                  <a:tcPr marL="91450" marR="91450" marT="45725" marB="45725"/>
                </a:tc>
                <a:tc>
                  <a:txBody>
                    <a:bodyPr/>
                    <a:lstStyle/>
                    <a:p>
                      <a:pPr marL="0" marR="0" lvl="0" indent="0" algn="l" rtl="0">
                        <a:spcBef>
                          <a:spcPts val="0"/>
                        </a:spcBef>
                        <a:spcAft>
                          <a:spcPts val="0"/>
                        </a:spcAft>
                        <a:buNone/>
                      </a:pPr>
                      <a:r>
                        <a:rPr lang="en-US" sz="1800"/>
                        <a:t>Turing Incomplete</a:t>
                      </a:r>
                      <a:endParaRPr sz="1800"/>
                    </a:p>
                  </a:txBody>
                  <a:tcPr marL="91450" marR="91450" marT="45725" marB="45725"/>
                </a:tc>
                <a:tc>
                  <a:txBody>
                    <a:bodyPr/>
                    <a:lstStyle/>
                    <a:p>
                      <a:pPr marL="0" marR="0" lvl="0" indent="0" algn="l" rtl="0">
                        <a:spcBef>
                          <a:spcPts val="0"/>
                        </a:spcBef>
                        <a:spcAft>
                          <a:spcPts val="0"/>
                        </a:spcAft>
                        <a:buNone/>
                      </a:pPr>
                      <a:r>
                        <a:rPr lang="en-US" sz="1800"/>
                        <a:t>Turing Complete</a:t>
                      </a: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Coin Release Method</a:t>
                      </a:r>
                      <a:endParaRPr sz="1800"/>
                    </a:p>
                  </a:txBody>
                  <a:tcPr marL="91450" marR="91450" marT="45725" marB="45725"/>
                </a:tc>
                <a:tc>
                  <a:txBody>
                    <a:bodyPr/>
                    <a:lstStyle/>
                    <a:p>
                      <a:pPr marL="0" marR="0" lvl="0" indent="0" algn="l" rtl="0">
                        <a:spcBef>
                          <a:spcPts val="0"/>
                        </a:spcBef>
                        <a:spcAft>
                          <a:spcPts val="0"/>
                        </a:spcAft>
                        <a:buNone/>
                      </a:pPr>
                      <a:r>
                        <a:rPr lang="en-US" sz="1800"/>
                        <a:t>Early Mining</a:t>
                      </a:r>
                      <a:endParaRPr sz="1800"/>
                    </a:p>
                  </a:txBody>
                  <a:tcPr marL="91450" marR="91450" marT="45725" marB="45725"/>
                </a:tc>
                <a:tc>
                  <a:txBody>
                    <a:bodyPr/>
                    <a:lstStyle/>
                    <a:p>
                      <a:pPr marL="0" marR="0" lvl="0" indent="0" algn="l" rtl="0">
                        <a:spcBef>
                          <a:spcPts val="0"/>
                        </a:spcBef>
                        <a:spcAft>
                          <a:spcPts val="0"/>
                        </a:spcAft>
                        <a:buNone/>
                      </a:pPr>
                      <a:r>
                        <a:rPr lang="en-US" sz="1800"/>
                        <a:t>Thru ICO</a:t>
                      </a:r>
                      <a:endParaRPr sz="18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Average Block Time</a:t>
                      </a:r>
                      <a:endParaRPr sz="1800"/>
                    </a:p>
                  </a:txBody>
                  <a:tcPr marL="91450" marR="91450" marT="45725" marB="45725"/>
                </a:tc>
                <a:tc>
                  <a:txBody>
                    <a:bodyPr/>
                    <a:lstStyle/>
                    <a:p>
                      <a:pPr marL="0" marR="0" lvl="0" indent="0" algn="l" rtl="0">
                        <a:spcBef>
                          <a:spcPts val="0"/>
                        </a:spcBef>
                        <a:spcAft>
                          <a:spcPts val="0"/>
                        </a:spcAft>
                        <a:buNone/>
                      </a:pPr>
                      <a:r>
                        <a:rPr lang="en-US" sz="1800"/>
                        <a:t>Approx. 10 minutes</a:t>
                      </a:r>
                      <a:endParaRPr sz="1800"/>
                    </a:p>
                  </a:txBody>
                  <a:tcPr marL="91450" marR="91450" marT="45725" marB="45725"/>
                </a:tc>
                <a:tc>
                  <a:txBody>
                    <a:bodyPr/>
                    <a:lstStyle/>
                    <a:p>
                      <a:pPr marL="0" marR="0" lvl="0" indent="0" algn="l" rtl="0">
                        <a:spcBef>
                          <a:spcPts val="0"/>
                        </a:spcBef>
                        <a:spcAft>
                          <a:spcPts val="0"/>
                        </a:spcAft>
                        <a:buNone/>
                      </a:pPr>
                      <a:r>
                        <a:rPr lang="en-US" sz="1800"/>
                        <a:t>Approx. 15 second</a:t>
                      </a:r>
                      <a:endParaRPr sz="1800"/>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Transaction Model</a:t>
                      </a:r>
                      <a:endParaRPr sz="1800"/>
                    </a:p>
                  </a:txBody>
                  <a:tcPr marL="91450" marR="91450" marT="45725" marB="45725"/>
                </a:tc>
                <a:tc>
                  <a:txBody>
                    <a:bodyPr/>
                    <a:lstStyle/>
                    <a:p>
                      <a:pPr marL="0" marR="0" lvl="0" indent="0" algn="l" rtl="0">
                        <a:spcBef>
                          <a:spcPts val="0"/>
                        </a:spcBef>
                        <a:spcAft>
                          <a:spcPts val="0"/>
                        </a:spcAft>
                        <a:buNone/>
                      </a:pPr>
                      <a:r>
                        <a:rPr lang="en-US" sz="1800"/>
                        <a:t>UTXO</a:t>
                      </a:r>
                      <a:endParaRPr sz="1800"/>
                    </a:p>
                  </a:txBody>
                  <a:tcPr marL="91450" marR="91450" marT="45725" marB="45725"/>
                </a:tc>
                <a:tc>
                  <a:txBody>
                    <a:bodyPr/>
                    <a:lstStyle/>
                    <a:p>
                      <a:pPr marL="0" marR="0" lvl="0" indent="0" algn="l" rtl="0">
                        <a:spcBef>
                          <a:spcPts val="0"/>
                        </a:spcBef>
                        <a:spcAft>
                          <a:spcPts val="0"/>
                        </a:spcAft>
                        <a:buNone/>
                      </a:pPr>
                      <a:r>
                        <a:rPr lang="en-US" sz="1800"/>
                        <a:t>Account</a:t>
                      </a:r>
                      <a:endParaRPr sz="1800"/>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t>Coin Symbol</a:t>
                      </a:r>
                      <a:endParaRPr sz="1800"/>
                    </a:p>
                  </a:txBody>
                  <a:tcPr marL="91450" marR="91450" marT="45725" marB="45725"/>
                </a:tc>
                <a:tc>
                  <a:txBody>
                    <a:bodyPr/>
                    <a:lstStyle/>
                    <a:p>
                      <a:pPr marL="0" marR="0" lvl="0" indent="0" algn="l" rtl="0">
                        <a:spcBef>
                          <a:spcPts val="0"/>
                        </a:spcBef>
                        <a:spcAft>
                          <a:spcPts val="0"/>
                        </a:spcAft>
                        <a:buNone/>
                      </a:pPr>
                      <a:r>
                        <a:rPr lang="en-US" sz="1800"/>
                        <a:t>BTC</a:t>
                      </a:r>
                      <a:endParaRPr sz="1800"/>
                    </a:p>
                  </a:txBody>
                  <a:tcPr marL="91450" marR="91450" marT="45725" marB="45725"/>
                </a:tc>
                <a:tc>
                  <a:txBody>
                    <a:bodyPr/>
                    <a:lstStyle/>
                    <a:p>
                      <a:pPr marL="0" marR="0" lvl="0" indent="0" algn="l" rtl="0">
                        <a:spcBef>
                          <a:spcPts val="0"/>
                        </a:spcBef>
                        <a:spcAft>
                          <a:spcPts val="0"/>
                        </a:spcAft>
                        <a:buNone/>
                      </a:pPr>
                      <a:r>
                        <a:rPr lang="en-US" sz="1800"/>
                        <a:t>ETH</a:t>
                      </a:r>
                      <a:endParaRPr sz="1800"/>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spcBef>
                          <a:spcPts val="0"/>
                        </a:spcBef>
                        <a:spcAft>
                          <a:spcPts val="0"/>
                        </a:spcAft>
                        <a:buNone/>
                      </a:pPr>
                      <a:r>
                        <a:rPr lang="en-US" sz="1800"/>
                        <a:t>Tokens</a:t>
                      </a:r>
                      <a:endParaRPr sz="1800"/>
                    </a:p>
                  </a:txBody>
                  <a:tcPr marL="91450" marR="91450" marT="45725" marB="45725"/>
                </a:tc>
                <a:tc>
                  <a:txBody>
                    <a:bodyPr/>
                    <a:lstStyle/>
                    <a:p>
                      <a:pPr marL="0" marR="0" lvl="0" indent="0" algn="l" rtl="0">
                        <a:spcBef>
                          <a:spcPts val="0"/>
                        </a:spcBef>
                        <a:spcAft>
                          <a:spcPts val="0"/>
                        </a:spcAft>
                        <a:buNone/>
                      </a:pPr>
                      <a:r>
                        <a:rPr lang="en-US" sz="1800"/>
                        <a:t>Not available</a:t>
                      </a:r>
                      <a:endParaRPr sz="1800"/>
                    </a:p>
                  </a:txBody>
                  <a:tcPr marL="91450" marR="91450" marT="45725" marB="45725"/>
                </a:tc>
                <a:tc>
                  <a:txBody>
                    <a:bodyPr/>
                    <a:lstStyle/>
                    <a:p>
                      <a:pPr marL="0" marR="0" lvl="0" indent="0" algn="l" rtl="0">
                        <a:spcBef>
                          <a:spcPts val="0"/>
                        </a:spcBef>
                        <a:spcAft>
                          <a:spcPts val="0"/>
                        </a:spcAft>
                        <a:buNone/>
                      </a:pPr>
                      <a:r>
                        <a:rPr lang="en-US" sz="1800"/>
                        <a:t>Available</a:t>
                      </a:r>
                      <a:endParaRPr sz="1800"/>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spcBef>
                          <a:spcPts val="0"/>
                        </a:spcBef>
                        <a:spcAft>
                          <a:spcPts val="0"/>
                        </a:spcAft>
                        <a:buNone/>
                      </a:pPr>
                      <a:r>
                        <a:rPr lang="en-US" sz="1800"/>
                        <a:t>Monetary Policy</a:t>
                      </a:r>
                      <a:endParaRPr sz="1800"/>
                    </a:p>
                  </a:txBody>
                  <a:tcPr marL="91450" marR="91450" marT="45725" marB="45725"/>
                </a:tc>
                <a:tc>
                  <a:txBody>
                    <a:bodyPr/>
                    <a:lstStyle/>
                    <a:p>
                      <a:pPr marL="0" marR="0" lvl="0" indent="0" algn="l" rtl="0">
                        <a:spcBef>
                          <a:spcPts val="0"/>
                        </a:spcBef>
                        <a:spcAft>
                          <a:spcPts val="0"/>
                        </a:spcAft>
                        <a:buNone/>
                      </a:pPr>
                      <a:r>
                        <a:rPr lang="en-US" sz="1800"/>
                        <a:t>Hard Coded</a:t>
                      </a:r>
                      <a:endParaRPr sz="1800"/>
                    </a:p>
                  </a:txBody>
                  <a:tcPr marL="91450" marR="91450" marT="45725" marB="45725"/>
                </a:tc>
                <a:tc>
                  <a:txBody>
                    <a:bodyPr/>
                    <a:lstStyle/>
                    <a:p>
                      <a:pPr marL="0" marR="0" lvl="0" indent="0" algn="l" rtl="0">
                        <a:spcBef>
                          <a:spcPts val="0"/>
                        </a:spcBef>
                        <a:spcAft>
                          <a:spcPts val="0"/>
                        </a:spcAft>
                        <a:buNone/>
                      </a:pPr>
                      <a:r>
                        <a:rPr lang="en-US" sz="1800"/>
                        <a:t>Not Hard Coded</a:t>
                      </a:r>
                      <a:endParaRPr sz="1800"/>
                    </a:p>
                  </a:txBody>
                  <a:tcPr marL="91450" marR="91450" marT="45725" marB="45725"/>
                </a:tc>
                <a:extLst>
                  <a:ext uri="{0D108BD9-81ED-4DB2-BD59-A6C34878D82A}">
                    <a16:rowId xmlns:a16="http://schemas.microsoft.com/office/drawing/2014/main" val="10010"/>
                  </a:ext>
                </a:extLst>
              </a:tr>
              <a:tr h="370850">
                <a:tc>
                  <a:txBody>
                    <a:bodyPr/>
                    <a:lstStyle/>
                    <a:p>
                      <a:pPr marL="0" marR="0" lvl="0" indent="0" algn="l" rtl="0">
                        <a:spcBef>
                          <a:spcPts val="0"/>
                        </a:spcBef>
                        <a:spcAft>
                          <a:spcPts val="0"/>
                        </a:spcAft>
                        <a:buNone/>
                      </a:pPr>
                      <a:r>
                        <a:rPr lang="en-US" sz="1800"/>
                        <a:t>Emission Rate</a:t>
                      </a:r>
                      <a:endParaRPr sz="1800"/>
                    </a:p>
                  </a:txBody>
                  <a:tcPr marL="91450" marR="91450" marT="45725" marB="45725"/>
                </a:tc>
                <a:tc>
                  <a:txBody>
                    <a:bodyPr/>
                    <a:lstStyle/>
                    <a:p>
                      <a:pPr marL="0" marR="0" lvl="0" indent="0" algn="l" rtl="0">
                        <a:spcBef>
                          <a:spcPts val="0"/>
                        </a:spcBef>
                        <a:spcAft>
                          <a:spcPts val="0"/>
                        </a:spcAft>
                        <a:buNone/>
                      </a:pPr>
                      <a:r>
                        <a:rPr lang="en-US" sz="1800"/>
                        <a:t>Halving policy followed</a:t>
                      </a:r>
                      <a:endParaRPr sz="1800"/>
                    </a:p>
                  </a:txBody>
                  <a:tcPr marL="91450" marR="91450" marT="45725" marB="45725"/>
                </a:tc>
                <a:tc>
                  <a:txBody>
                    <a:bodyPr/>
                    <a:lstStyle/>
                    <a:p>
                      <a:pPr marL="0" marR="0" lvl="0" indent="0" algn="l" rtl="0">
                        <a:spcBef>
                          <a:spcPts val="0"/>
                        </a:spcBef>
                        <a:spcAft>
                          <a:spcPts val="0"/>
                        </a:spcAft>
                        <a:buNone/>
                      </a:pPr>
                      <a:r>
                        <a:rPr lang="en-US" sz="1800"/>
                        <a:t>Occasional</a:t>
                      </a:r>
                      <a:endParaRPr sz="1800"/>
                    </a:p>
                  </a:txBody>
                  <a:tcPr marL="91450" marR="91450" marT="45725" marB="45725"/>
                </a:tc>
                <a:extLst>
                  <a:ext uri="{0D108BD9-81ED-4DB2-BD59-A6C34878D82A}">
                    <a16:rowId xmlns:a16="http://schemas.microsoft.com/office/drawing/2014/main" val="10011"/>
                  </a:ext>
                </a:extLst>
              </a:tr>
              <a:tr h="370850">
                <a:tc>
                  <a:txBody>
                    <a:bodyPr/>
                    <a:lstStyle/>
                    <a:p>
                      <a:pPr marL="0" marR="0" lvl="0" indent="0" algn="l" rtl="0">
                        <a:spcBef>
                          <a:spcPts val="0"/>
                        </a:spcBef>
                        <a:spcAft>
                          <a:spcPts val="0"/>
                        </a:spcAft>
                        <a:buNone/>
                      </a:pPr>
                      <a:r>
                        <a:rPr lang="en-US" sz="1800"/>
                        <a:t>Backward compatibility</a:t>
                      </a:r>
                      <a:endParaRPr sz="1800"/>
                    </a:p>
                  </a:txBody>
                  <a:tcPr marL="91450" marR="91450" marT="45725" marB="45725"/>
                </a:tc>
                <a:tc>
                  <a:txBody>
                    <a:bodyPr/>
                    <a:lstStyle/>
                    <a:p>
                      <a:pPr marL="0" marR="0" lvl="0" indent="0" algn="l" rtl="0">
                        <a:spcBef>
                          <a:spcPts val="0"/>
                        </a:spcBef>
                        <a:spcAft>
                          <a:spcPts val="0"/>
                        </a:spcAft>
                        <a:buNone/>
                      </a:pPr>
                      <a:r>
                        <a:rPr lang="en-US" sz="1800"/>
                        <a:t>Available</a:t>
                      </a:r>
                      <a:endParaRPr sz="1800"/>
                    </a:p>
                  </a:txBody>
                  <a:tcPr marL="91450" marR="91450" marT="45725" marB="45725"/>
                </a:tc>
                <a:tc>
                  <a:txBody>
                    <a:bodyPr/>
                    <a:lstStyle/>
                    <a:p>
                      <a:pPr marL="0" marR="0" lvl="0" indent="0" algn="l" rtl="0">
                        <a:spcBef>
                          <a:spcPts val="0"/>
                        </a:spcBef>
                        <a:spcAft>
                          <a:spcPts val="0"/>
                        </a:spcAft>
                        <a:buNone/>
                      </a:pPr>
                      <a:r>
                        <a:rPr lang="en-US" sz="1800"/>
                        <a:t>Not Available</a:t>
                      </a:r>
                      <a:endParaRPr sz="1800"/>
                    </a:p>
                  </a:txBody>
                  <a:tcPr marL="91450" marR="91450" marT="45725" marB="45725"/>
                </a:tc>
                <a:extLst>
                  <a:ext uri="{0D108BD9-81ED-4DB2-BD59-A6C34878D82A}">
                    <a16:rowId xmlns:a16="http://schemas.microsoft.com/office/drawing/2014/main" val="10012"/>
                  </a:ext>
                </a:extLst>
              </a:tr>
              <a:tr h="370850">
                <a:tc>
                  <a:txBody>
                    <a:bodyPr/>
                    <a:lstStyle/>
                    <a:p>
                      <a:pPr marL="0" marR="0" lvl="0" indent="0" algn="l" rtl="0">
                        <a:spcBef>
                          <a:spcPts val="0"/>
                        </a:spcBef>
                        <a:spcAft>
                          <a:spcPts val="0"/>
                        </a:spcAft>
                        <a:buNone/>
                      </a:pPr>
                      <a:r>
                        <a:rPr lang="en-US" sz="1800"/>
                        <a:t>Block Limitation </a:t>
                      </a:r>
                      <a:endParaRPr sz="1800"/>
                    </a:p>
                  </a:txBody>
                  <a:tcPr marL="91450" marR="91450" marT="45725" marB="45725"/>
                </a:tc>
                <a:tc>
                  <a:txBody>
                    <a:bodyPr/>
                    <a:lstStyle/>
                    <a:p>
                      <a:pPr marL="0" marR="0" lvl="0" indent="0" algn="l" rtl="0">
                        <a:spcBef>
                          <a:spcPts val="0"/>
                        </a:spcBef>
                        <a:spcAft>
                          <a:spcPts val="0"/>
                        </a:spcAft>
                        <a:buNone/>
                      </a:pPr>
                      <a:r>
                        <a:rPr lang="en-US" sz="1800"/>
                        <a:t>1 MB per block</a:t>
                      </a:r>
                      <a:endParaRPr sz="1800"/>
                    </a:p>
                  </a:txBody>
                  <a:tcPr marL="91450" marR="91450" marT="45725" marB="45725"/>
                </a:tc>
                <a:tc>
                  <a:txBody>
                    <a:bodyPr/>
                    <a:lstStyle/>
                    <a:p>
                      <a:pPr marL="0" marR="0" lvl="0" indent="0" algn="l" rtl="0">
                        <a:spcBef>
                          <a:spcPts val="0"/>
                        </a:spcBef>
                        <a:spcAft>
                          <a:spcPts val="0"/>
                        </a:spcAft>
                        <a:buNone/>
                      </a:pPr>
                      <a:r>
                        <a:rPr lang="en-US" sz="1800"/>
                        <a:t>No limit</a:t>
                      </a:r>
                      <a:endParaRPr sz="1800"/>
                    </a:p>
                  </a:txBody>
                  <a:tcPr marL="91450" marR="91450" marT="45725" marB="45725"/>
                </a:tc>
                <a:extLst>
                  <a:ext uri="{0D108BD9-81ED-4DB2-BD59-A6C34878D82A}">
                    <a16:rowId xmlns:a16="http://schemas.microsoft.com/office/drawing/2014/main" val="10013"/>
                  </a:ext>
                </a:extLst>
              </a:tr>
            </a:tbl>
          </a:graphicData>
        </a:graphic>
      </p:graphicFrame>
      <p:sp>
        <p:nvSpPr>
          <p:cNvPr id="786" name="Google Shape;786;p61"/>
          <p:cNvSpPr/>
          <p:nvPr/>
        </p:nvSpPr>
        <p:spPr>
          <a:xfrm>
            <a:off x="487135" y="190500"/>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Bitcoin Vs. Ethereum Comparison</a:t>
            </a:r>
            <a:endParaRPr sz="3600">
              <a:solidFill>
                <a:schemeClr val="lt1"/>
              </a:solidFill>
              <a:latin typeface="Rockwell"/>
              <a:ea typeface="Rockwell"/>
              <a:cs typeface="Rockwell"/>
              <a:sym typeface="Rockwell"/>
            </a:endParaRPr>
          </a:p>
        </p:txBody>
      </p:sp>
      <p:sp>
        <p:nvSpPr>
          <p:cNvPr id="787" name="Google Shape;787;p61"/>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788" name="Google Shape;788;p61"/>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789" name="Google Shape;789;p61"/>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63</a:t>
            </a:fld>
            <a:endParaRPr>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1487c6d88b8_0_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64</a:t>
            </a:fld>
            <a:endParaRPr/>
          </a:p>
        </p:txBody>
      </p:sp>
      <p:sp>
        <p:nvSpPr>
          <p:cNvPr id="796" name="Google Shape;796;g1487c6d88b8_0_0"/>
          <p:cNvSpPr txBox="1"/>
          <p:nvPr/>
        </p:nvSpPr>
        <p:spPr>
          <a:xfrm>
            <a:off x="1811375" y="191600"/>
            <a:ext cx="7036500" cy="523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2000"/>
              </a:spcBef>
              <a:spcAft>
                <a:spcPts val="0"/>
              </a:spcAft>
              <a:buNone/>
            </a:pPr>
            <a:r>
              <a:rPr lang="en-US" sz="2200" b="1">
                <a:solidFill>
                  <a:schemeClr val="dk1"/>
                </a:solidFill>
                <a:highlight>
                  <a:srgbClr val="FFFFFF"/>
                </a:highlight>
                <a:latin typeface="Montserrat"/>
                <a:ea typeface="Montserrat"/>
                <a:cs typeface="Montserrat"/>
                <a:sym typeface="Montserrat"/>
              </a:rPr>
              <a:t>TYPES OF SMART CONTRACTS</a:t>
            </a:r>
            <a:endParaRPr sz="2200" b="1">
              <a:solidFill>
                <a:schemeClr val="dk1"/>
              </a:solidFill>
              <a:highlight>
                <a:srgbClr val="FFFFFF"/>
              </a:highlight>
              <a:latin typeface="Montserrat"/>
              <a:ea typeface="Montserrat"/>
              <a:cs typeface="Montserrat"/>
              <a:sym typeface="Montserrat"/>
            </a:endParaRPr>
          </a:p>
        </p:txBody>
      </p:sp>
      <p:sp>
        <p:nvSpPr>
          <p:cNvPr id="797" name="Google Shape;797;g1487c6d88b8_0_0"/>
          <p:cNvSpPr txBox="1"/>
          <p:nvPr/>
        </p:nvSpPr>
        <p:spPr>
          <a:xfrm>
            <a:off x="609600" y="1132100"/>
            <a:ext cx="11251500" cy="4730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2000"/>
              </a:spcBef>
              <a:spcAft>
                <a:spcPts val="0"/>
              </a:spcAft>
              <a:buClr>
                <a:schemeClr val="dk1"/>
              </a:buClr>
              <a:buSzPts val="1100"/>
              <a:buFont typeface="Arial"/>
              <a:buNone/>
            </a:pPr>
            <a:r>
              <a:rPr lang="en-US" sz="2200" b="1">
                <a:solidFill>
                  <a:schemeClr val="dk1"/>
                </a:solidFill>
                <a:highlight>
                  <a:srgbClr val="FFFFFF"/>
                </a:highlight>
                <a:latin typeface="Montserrat"/>
                <a:ea typeface="Montserrat"/>
                <a:cs typeface="Montserrat"/>
                <a:sym typeface="Montserrat"/>
              </a:rPr>
              <a:t>1. Smart Legal Contract</a:t>
            </a:r>
            <a:endParaRPr sz="2200" b="1">
              <a:solidFill>
                <a:schemeClr val="dk1"/>
              </a:solidFill>
              <a:highlight>
                <a:srgbClr val="FFFFFF"/>
              </a:highlight>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850">
                <a:solidFill>
                  <a:schemeClr val="dk1"/>
                </a:solidFill>
                <a:highlight>
                  <a:srgbClr val="FFFFFF"/>
                </a:highlight>
                <a:latin typeface="Montserrat"/>
                <a:ea typeface="Montserrat"/>
                <a:cs typeface="Montserrat"/>
                <a:sym typeface="Montserrat"/>
              </a:rPr>
              <a:t> </a:t>
            </a:r>
            <a:endParaRPr sz="1850">
              <a:solidFill>
                <a:schemeClr val="dk1"/>
              </a:solidFill>
              <a:highlight>
                <a:srgbClr val="FFFFFF"/>
              </a:highlight>
              <a:latin typeface="Montserrat"/>
              <a:ea typeface="Montserrat"/>
              <a:cs typeface="Montserrat"/>
              <a:sym typeface="Montserrat"/>
            </a:endParaRPr>
          </a:p>
          <a:p>
            <a:pPr marL="0" lvl="0" indent="0" algn="l" rtl="0">
              <a:lnSpc>
                <a:spcPct val="175000"/>
              </a:lnSpc>
              <a:spcBef>
                <a:spcPts val="0"/>
              </a:spcBef>
              <a:spcAft>
                <a:spcPts val="0"/>
              </a:spcAft>
              <a:buNone/>
            </a:pPr>
            <a:r>
              <a:rPr lang="en-US" sz="1850">
                <a:solidFill>
                  <a:schemeClr val="dk1"/>
                </a:solidFill>
                <a:highlight>
                  <a:srgbClr val="FFFFFF"/>
                </a:highlight>
                <a:latin typeface="Montserrat"/>
                <a:ea typeface="Montserrat"/>
                <a:cs typeface="Montserrat"/>
                <a:sym typeface="Montserrat"/>
              </a:rPr>
              <a:t>The most common type of smart contract, a smart legal contract, involves similar legal requirements (i.e.- mutual assent, expressed by a valid offer and acceptance; adequate consideration; capacity; and legality) to its traditional counterpart, and it is put in place to hold concerned parties accountable for fulfilling their end of an agreement. </a:t>
            </a:r>
            <a:endParaRPr sz="1850">
              <a:solidFill>
                <a:schemeClr val="dk1"/>
              </a:solidFill>
              <a:highlight>
                <a:srgbClr val="FFFFFF"/>
              </a:highlight>
              <a:latin typeface="Montserrat"/>
              <a:ea typeface="Montserrat"/>
              <a:cs typeface="Montserrat"/>
              <a:sym typeface="Montserrat"/>
            </a:endParaRPr>
          </a:p>
          <a:p>
            <a:pPr marL="0" lvl="0" indent="0" algn="l" rtl="0">
              <a:lnSpc>
                <a:spcPct val="175000"/>
              </a:lnSpc>
              <a:spcBef>
                <a:spcPts val="0"/>
              </a:spcBef>
              <a:spcAft>
                <a:spcPts val="0"/>
              </a:spcAft>
              <a:buClr>
                <a:schemeClr val="dk1"/>
              </a:buClr>
              <a:buSzPts val="1100"/>
              <a:buFont typeface="Arial"/>
              <a:buNone/>
            </a:pPr>
            <a:r>
              <a:rPr lang="en-US" sz="1850">
                <a:solidFill>
                  <a:schemeClr val="dk1"/>
                </a:solidFill>
                <a:highlight>
                  <a:srgbClr val="FFFFFF"/>
                </a:highlight>
                <a:latin typeface="Montserrat"/>
                <a:ea typeface="Montserrat"/>
                <a:cs typeface="Montserrat"/>
                <a:sym typeface="Montserrat"/>
              </a:rPr>
              <a:t>When set up properly, a smart contract is legally enforceable and requires the parties to fulfill their obligations; failure to fulfill obligations in the contract may result in legal action that can be automatically triggered by the smart contract against the party that is in breach.</a:t>
            </a:r>
            <a:endParaRPr sz="1850">
              <a:solidFill>
                <a:schemeClr val="dk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21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1487c6d88b8_0_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65</a:t>
            </a:fld>
            <a:endParaRPr/>
          </a:p>
        </p:txBody>
      </p:sp>
      <p:sp>
        <p:nvSpPr>
          <p:cNvPr id="804" name="Google Shape;804;g1487c6d88b8_0_10"/>
          <p:cNvSpPr txBox="1"/>
          <p:nvPr/>
        </p:nvSpPr>
        <p:spPr>
          <a:xfrm>
            <a:off x="0" y="0"/>
            <a:ext cx="11948100" cy="5233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2000"/>
              </a:spcBef>
              <a:spcAft>
                <a:spcPts val="0"/>
              </a:spcAft>
              <a:buNone/>
            </a:pPr>
            <a:r>
              <a:rPr lang="en-US" sz="2300" b="1">
                <a:solidFill>
                  <a:schemeClr val="dk1"/>
                </a:solidFill>
                <a:highlight>
                  <a:srgbClr val="FFFFFF"/>
                </a:highlight>
                <a:latin typeface="Montserrat"/>
                <a:ea typeface="Montserrat"/>
                <a:cs typeface="Montserrat"/>
                <a:sym typeface="Montserrat"/>
              </a:rPr>
              <a:t>2. Decentralized Autonomous Organizations </a:t>
            </a:r>
            <a:endParaRPr sz="2300" b="1">
              <a:solidFill>
                <a:schemeClr val="dk1"/>
              </a:solidFill>
              <a:highlight>
                <a:srgbClr val="FFFFFF"/>
              </a:highlight>
              <a:latin typeface="Montserrat"/>
              <a:ea typeface="Montserrat"/>
              <a:cs typeface="Montserrat"/>
              <a:sym typeface="Montserrat"/>
            </a:endParaRPr>
          </a:p>
          <a:p>
            <a:pPr marL="0" lvl="0" indent="0" algn="l" rtl="0">
              <a:lnSpc>
                <a:spcPct val="115000"/>
              </a:lnSpc>
              <a:spcBef>
                <a:spcPts val="0"/>
              </a:spcBef>
              <a:spcAft>
                <a:spcPts val="0"/>
              </a:spcAft>
              <a:buNone/>
            </a:pPr>
            <a:endParaRPr sz="1900">
              <a:solidFill>
                <a:schemeClr val="dk1"/>
              </a:solidFill>
            </a:endParaRPr>
          </a:p>
          <a:p>
            <a:pPr marL="0" lvl="0" indent="0" algn="l" rtl="0">
              <a:lnSpc>
                <a:spcPct val="175000"/>
              </a:lnSpc>
              <a:spcBef>
                <a:spcPts val="0"/>
              </a:spcBef>
              <a:spcAft>
                <a:spcPts val="0"/>
              </a:spcAft>
              <a:buNone/>
            </a:pPr>
            <a:r>
              <a:rPr lang="en-US" sz="1950">
                <a:solidFill>
                  <a:schemeClr val="dk1"/>
                </a:solidFill>
                <a:highlight>
                  <a:srgbClr val="FFFFFF"/>
                </a:highlight>
                <a:latin typeface="Montserrat"/>
                <a:ea typeface="Montserrat"/>
                <a:cs typeface="Montserrat"/>
                <a:sym typeface="Montserrat"/>
              </a:rPr>
              <a:t>Decentralized Autonomous Organizations, or DAO, can be defined as communities that exist on the blockchain. </a:t>
            </a:r>
            <a:endParaRPr sz="1950">
              <a:solidFill>
                <a:schemeClr val="dk1"/>
              </a:solidFill>
              <a:highlight>
                <a:srgbClr val="FFFFFF"/>
              </a:highlight>
              <a:latin typeface="Montserrat"/>
              <a:ea typeface="Montserrat"/>
              <a:cs typeface="Montserrat"/>
              <a:sym typeface="Montserrat"/>
            </a:endParaRPr>
          </a:p>
          <a:p>
            <a:pPr marL="0" lvl="0" indent="0" algn="l" rtl="0">
              <a:lnSpc>
                <a:spcPct val="175000"/>
              </a:lnSpc>
              <a:spcBef>
                <a:spcPts val="0"/>
              </a:spcBef>
              <a:spcAft>
                <a:spcPts val="0"/>
              </a:spcAft>
              <a:buNone/>
            </a:pPr>
            <a:r>
              <a:rPr lang="en-US" sz="1950">
                <a:solidFill>
                  <a:schemeClr val="dk1"/>
                </a:solidFill>
                <a:highlight>
                  <a:srgbClr val="FFFFFF"/>
                </a:highlight>
                <a:latin typeface="Montserrat"/>
                <a:ea typeface="Montserrat"/>
                <a:cs typeface="Montserrat"/>
                <a:sym typeface="Montserrat"/>
              </a:rPr>
              <a:t>These communities can be defined by a set of agreed upon rules which are coded via smart contracts. Every participant and their actions are subject to the community’s rules with the task of enforcing these rules. </a:t>
            </a:r>
            <a:endParaRPr sz="1950">
              <a:solidFill>
                <a:schemeClr val="dk1"/>
              </a:solidFill>
              <a:highlight>
                <a:srgbClr val="FFFFFF"/>
              </a:highlight>
              <a:latin typeface="Montserrat"/>
              <a:ea typeface="Montserrat"/>
              <a:cs typeface="Montserrat"/>
              <a:sym typeface="Montserrat"/>
            </a:endParaRPr>
          </a:p>
          <a:p>
            <a:pPr marL="0" lvl="0" indent="0" algn="l" rtl="0">
              <a:lnSpc>
                <a:spcPct val="175000"/>
              </a:lnSpc>
              <a:spcBef>
                <a:spcPts val="0"/>
              </a:spcBef>
              <a:spcAft>
                <a:spcPts val="0"/>
              </a:spcAft>
              <a:buNone/>
            </a:pPr>
            <a:r>
              <a:rPr lang="en-US" sz="1950">
                <a:solidFill>
                  <a:schemeClr val="dk1"/>
                </a:solidFill>
                <a:highlight>
                  <a:srgbClr val="FFFFFF"/>
                </a:highlight>
                <a:latin typeface="Montserrat"/>
                <a:ea typeface="Montserrat"/>
                <a:cs typeface="Montserrat"/>
                <a:sym typeface="Montserrat"/>
              </a:rPr>
              <a:t>These rules are made up of many smart contracts and work together to watch over activities in the community.  </a:t>
            </a:r>
            <a:endParaRPr sz="1950">
              <a:solidFill>
                <a:schemeClr val="dk1"/>
              </a:solidFill>
              <a:highlight>
                <a:srgbClr val="FFFFFF"/>
              </a:highlight>
              <a:latin typeface="Montserrat"/>
              <a:ea typeface="Montserrat"/>
              <a:cs typeface="Montserrat"/>
              <a:sym typeface="Montserrat"/>
            </a:endParaRPr>
          </a:p>
          <a:p>
            <a:pPr marL="0" lvl="0" indent="0" algn="l" rtl="0">
              <a:lnSpc>
                <a:spcPct val="120000"/>
              </a:lnSpc>
              <a:spcBef>
                <a:spcPts val="2000"/>
              </a:spcBef>
              <a:spcAft>
                <a:spcPts val="0"/>
              </a:spcAft>
              <a:buNone/>
            </a:pPr>
            <a:r>
              <a:rPr lang="en-US" sz="2300" b="1">
                <a:solidFill>
                  <a:schemeClr val="dk1"/>
                </a:solidFill>
                <a:highlight>
                  <a:srgbClr val="FFFFFF"/>
                </a:highlight>
                <a:latin typeface="Montserrat"/>
                <a:ea typeface="Montserrat"/>
                <a:cs typeface="Montserrat"/>
                <a:sym typeface="Montserrat"/>
              </a:rPr>
              <a:t> </a:t>
            </a:r>
            <a:endParaRPr sz="2300" b="1">
              <a:solidFill>
                <a:schemeClr val="dk1"/>
              </a:solidFill>
              <a:highlight>
                <a:srgbClr val="FFFFFF"/>
              </a:highlight>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1487c6d88b8_0_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66</a:t>
            </a:fld>
            <a:endParaRPr/>
          </a:p>
        </p:txBody>
      </p:sp>
      <p:sp>
        <p:nvSpPr>
          <p:cNvPr id="811" name="Google Shape;811;g1487c6d88b8_0_15"/>
          <p:cNvSpPr txBox="1"/>
          <p:nvPr/>
        </p:nvSpPr>
        <p:spPr>
          <a:xfrm>
            <a:off x="69675" y="505100"/>
            <a:ext cx="12192000" cy="3825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2000"/>
              </a:spcBef>
              <a:spcAft>
                <a:spcPts val="0"/>
              </a:spcAft>
              <a:buNone/>
            </a:pPr>
            <a:r>
              <a:rPr lang="en-US" sz="2600" b="1">
                <a:solidFill>
                  <a:schemeClr val="dk1"/>
                </a:solidFill>
                <a:highlight>
                  <a:srgbClr val="FFFFFF"/>
                </a:highlight>
                <a:latin typeface="Montserrat"/>
                <a:ea typeface="Montserrat"/>
                <a:cs typeface="Montserrat"/>
                <a:sym typeface="Montserrat"/>
              </a:rPr>
              <a:t>3. Application Logic Contracts </a:t>
            </a:r>
            <a:endParaRPr sz="2600" b="1">
              <a:solidFill>
                <a:schemeClr val="dk1"/>
              </a:solidFill>
              <a:highlight>
                <a:srgbClr val="FFFFFF"/>
              </a:highlight>
              <a:latin typeface="Montserrat"/>
              <a:ea typeface="Montserrat"/>
              <a:cs typeface="Montserrat"/>
              <a:sym typeface="Montserrat"/>
            </a:endParaRPr>
          </a:p>
          <a:p>
            <a:pPr marL="0" lvl="0" indent="0" algn="l" rtl="0">
              <a:lnSpc>
                <a:spcPct val="115000"/>
              </a:lnSpc>
              <a:spcBef>
                <a:spcPts val="0"/>
              </a:spcBef>
              <a:spcAft>
                <a:spcPts val="0"/>
              </a:spcAft>
              <a:buNone/>
            </a:pPr>
            <a:endParaRPr sz="2200">
              <a:solidFill>
                <a:schemeClr val="dk1"/>
              </a:solidFill>
            </a:endParaRPr>
          </a:p>
          <a:p>
            <a:pPr marL="0" lvl="0" indent="0" algn="l" rtl="0">
              <a:lnSpc>
                <a:spcPct val="175000"/>
              </a:lnSpc>
              <a:spcBef>
                <a:spcPts val="0"/>
              </a:spcBef>
              <a:spcAft>
                <a:spcPts val="0"/>
              </a:spcAft>
              <a:buNone/>
            </a:pPr>
            <a:r>
              <a:rPr lang="en-US" sz="2250">
                <a:solidFill>
                  <a:schemeClr val="dk1"/>
                </a:solidFill>
                <a:highlight>
                  <a:srgbClr val="FFFFFF"/>
                </a:highlight>
                <a:latin typeface="Montserrat"/>
                <a:ea typeface="Montserrat"/>
                <a:cs typeface="Montserrat"/>
                <a:sym typeface="Montserrat"/>
              </a:rPr>
              <a:t>Application Logic Contracts—or ALCs—contain an application-based code that remains in-step with other blockchain contracts. </a:t>
            </a:r>
            <a:endParaRPr sz="2250">
              <a:solidFill>
                <a:schemeClr val="dk1"/>
              </a:solidFill>
              <a:highlight>
                <a:srgbClr val="FFFFFF"/>
              </a:highlight>
              <a:latin typeface="Montserrat"/>
              <a:ea typeface="Montserrat"/>
              <a:cs typeface="Montserrat"/>
              <a:sym typeface="Montserrat"/>
            </a:endParaRPr>
          </a:p>
          <a:p>
            <a:pPr marL="0" lvl="0" indent="0" algn="l" rtl="0">
              <a:lnSpc>
                <a:spcPct val="175000"/>
              </a:lnSpc>
              <a:spcBef>
                <a:spcPts val="0"/>
              </a:spcBef>
              <a:spcAft>
                <a:spcPts val="0"/>
              </a:spcAft>
              <a:buNone/>
            </a:pPr>
            <a:r>
              <a:rPr lang="en-US" sz="2250">
                <a:solidFill>
                  <a:schemeClr val="dk1"/>
                </a:solidFill>
                <a:highlight>
                  <a:srgbClr val="FFFFFF"/>
                </a:highlight>
                <a:latin typeface="Montserrat"/>
                <a:ea typeface="Montserrat"/>
                <a:cs typeface="Montserrat"/>
                <a:sym typeface="Montserrat"/>
              </a:rPr>
              <a:t>They enable communication across different devices, such as the merging of the Internet of Things (IoT) with blockchain technology. ALCs are a pivotal piece of multi-function smart contract and mostly work under a managing program.</a:t>
            </a:r>
            <a:endParaRPr sz="2250">
              <a:solidFill>
                <a:schemeClr val="dk1"/>
              </a:solidFill>
              <a:highlight>
                <a:srgbClr val="FFFFFF"/>
              </a:highlight>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1487c6d88b8_0_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67</a:t>
            </a:fld>
            <a:endParaRPr/>
          </a:p>
        </p:txBody>
      </p:sp>
      <p:sp>
        <p:nvSpPr>
          <p:cNvPr id="818" name="Google Shape;818;g1487c6d88b8_0_20"/>
          <p:cNvSpPr txBox="1"/>
          <p:nvPr/>
        </p:nvSpPr>
        <p:spPr>
          <a:xfrm>
            <a:off x="480400" y="296075"/>
            <a:ext cx="10816200" cy="715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2300"/>
              </a:spcAft>
              <a:buNone/>
            </a:pPr>
            <a:r>
              <a:rPr lang="en-US" sz="3450" b="1">
                <a:solidFill>
                  <a:srgbClr val="2B2C2D"/>
                </a:solidFill>
                <a:highlight>
                  <a:srgbClr val="F8F8F8"/>
                </a:highlight>
              </a:rPr>
              <a:t>Structure Of A Smart Contract In Ethereum</a:t>
            </a:r>
            <a:endParaRPr sz="3450" b="1">
              <a:solidFill>
                <a:srgbClr val="2B2C2D"/>
              </a:solidFill>
              <a:highlight>
                <a:srgbClr val="F8F8F8"/>
              </a:highlight>
            </a:endParaRPr>
          </a:p>
        </p:txBody>
      </p:sp>
      <p:sp>
        <p:nvSpPr>
          <p:cNvPr id="819" name="Google Shape;819;g1487c6d88b8_0_20"/>
          <p:cNvSpPr txBox="1"/>
          <p:nvPr/>
        </p:nvSpPr>
        <p:spPr>
          <a:xfrm>
            <a:off x="296100" y="1741725"/>
            <a:ext cx="11000400" cy="54033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1800"/>
              </a:spcBef>
              <a:spcAft>
                <a:spcPts val="0"/>
              </a:spcAft>
              <a:buClr>
                <a:schemeClr val="dk1"/>
              </a:buClr>
              <a:buSzPts val="1100"/>
              <a:buFont typeface="Arial"/>
              <a:buNone/>
            </a:pPr>
            <a:endParaRPr sz="1700">
              <a:solidFill>
                <a:srgbClr val="555555"/>
              </a:solidFill>
              <a:highlight>
                <a:srgbClr val="FFFFFF"/>
              </a:highlight>
            </a:endParaRPr>
          </a:p>
          <a:p>
            <a:pPr marL="0" lvl="0" indent="0" algn="l" rtl="0">
              <a:lnSpc>
                <a:spcPct val="115000"/>
              </a:lnSpc>
              <a:spcBef>
                <a:spcPts val="400"/>
              </a:spcBef>
              <a:spcAft>
                <a:spcPts val="0"/>
              </a:spcAft>
              <a:buNone/>
            </a:pPr>
            <a:r>
              <a:rPr lang="en-US" sz="2500">
                <a:solidFill>
                  <a:srgbClr val="555555"/>
                </a:solidFill>
                <a:highlight>
                  <a:srgbClr val="FFFFFF"/>
                </a:highlight>
              </a:rPr>
              <a:t>classes in object-oriented languages and Contracts in Solidity are very same . all contract could consist of State Variables, Modifiers and functions, Events, Struct Types and Enum Types. moreover, you  can use other contracts. using inheritance.</a:t>
            </a:r>
            <a:endParaRPr sz="2500">
              <a:solidFill>
                <a:srgbClr val="555555"/>
              </a:solidFill>
              <a:highlight>
                <a:srgbClr val="FFFFFF"/>
              </a:highlight>
            </a:endParaRPr>
          </a:p>
          <a:p>
            <a:pPr marL="0" lvl="0" indent="0" algn="l" rtl="0">
              <a:lnSpc>
                <a:spcPct val="115000"/>
              </a:lnSpc>
              <a:spcBef>
                <a:spcPts val="0"/>
              </a:spcBef>
              <a:spcAft>
                <a:spcPts val="0"/>
              </a:spcAft>
              <a:buNone/>
            </a:pPr>
            <a:r>
              <a:rPr lang="en-US" sz="2500">
                <a:solidFill>
                  <a:srgbClr val="555555"/>
                </a:solidFill>
                <a:highlight>
                  <a:srgbClr val="FFFFFF"/>
                </a:highlight>
              </a:rPr>
              <a:t>In Ethereum blockchain ,transactions are implemented via smart contract code,which is activated by the data and inputs from external account automatically .</a:t>
            </a:r>
            <a:endParaRPr sz="2500">
              <a:solidFill>
                <a:srgbClr val="55555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2500">
                <a:solidFill>
                  <a:srgbClr val="555555"/>
                </a:solidFill>
                <a:highlight>
                  <a:srgbClr val="FFFFFF"/>
                </a:highlight>
              </a:rPr>
              <a:t>When external account triggers the smart contract ,the business logic within the contract gets executed and status of ledger balances of all the accounts gets updated .This is also gets updated on all the nodes in blockchain.</a:t>
            </a:r>
            <a:endParaRPr sz="2500">
              <a:solidFill>
                <a:srgbClr val="555555"/>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a:solidFill>
                  <a:srgbClr val="555555"/>
                </a:solidFill>
                <a:highlight>
                  <a:srgbClr val="FFFFFF"/>
                </a:highlight>
              </a:rPr>
              <a:t> </a:t>
            </a:r>
            <a:endParaRPr sz="1200">
              <a:solidFill>
                <a:srgbClr val="555555"/>
              </a:solidFill>
              <a:highlight>
                <a:srgbClr val="FFFFFF"/>
              </a:highlight>
            </a:endParaRPr>
          </a:p>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1487c6d88b8_0_6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68</a:t>
            </a:fld>
            <a:endParaRPr/>
          </a:p>
        </p:txBody>
      </p:sp>
      <p:sp>
        <p:nvSpPr>
          <p:cNvPr id="826" name="Google Shape;826;g1487c6d88b8_0_64"/>
          <p:cNvSpPr txBox="1"/>
          <p:nvPr/>
        </p:nvSpPr>
        <p:spPr>
          <a:xfrm>
            <a:off x="696675" y="661850"/>
            <a:ext cx="109554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The data gets written on all the nodes while writiing but during reading ,it is only from the nearest or adjacent node. </a:t>
            </a:r>
            <a:endParaRPr sz="2600"/>
          </a:p>
          <a:p>
            <a:pPr marL="0" lvl="0" indent="0" algn="l" rtl="0">
              <a:spcBef>
                <a:spcPts val="0"/>
              </a:spcBef>
              <a:spcAft>
                <a:spcPts val="0"/>
              </a:spcAft>
              <a:buNone/>
            </a:pPr>
            <a:r>
              <a:rPr lang="en-US" sz="2600"/>
              <a:t>Hence more efforts and resources are involved in writing and updating the information in Ethereum blockchain .</a:t>
            </a:r>
            <a:endParaRPr sz="2600"/>
          </a:p>
          <a:p>
            <a:pPr marL="0" lvl="0" indent="0" algn="l" rtl="0">
              <a:spcBef>
                <a:spcPts val="0"/>
              </a:spcBef>
              <a:spcAft>
                <a:spcPts val="0"/>
              </a:spcAft>
              <a:buNone/>
            </a:pPr>
            <a:r>
              <a:rPr lang="en-US" sz="2600"/>
              <a:t>To pay the reward for this work ,Gas concept is used .</a:t>
            </a:r>
            <a:endParaRPr sz="2600"/>
          </a:p>
          <a:p>
            <a:pPr marL="0" lvl="0" indent="0" algn="l" rtl="0">
              <a:spcBef>
                <a:spcPts val="0"/>
              </a:spcBef>
              <a:spcAft>
                <a:spcPts val="0"/>
              </a:spcAft>
              <a:buNone/>
            </a:pPr>
            <a:r>
              <a:rPr lang="en-US" sz="2600"/>
              <a:t>It is a conversion unit of “ether” which is native currency of Ethereum blockchain.</a:t>
            </a:r>
            <a:endParaRPr sz="2600"/>
          </a:p>
          <a:p>
            <a:pPr marL="0" lvl="0" indent="0" algn="l" rtl="0">
              <a:spcBef>
                <a:spcPts val="0"/>
              </a:spcBef>
              <a:spcAft>
                <a:spcPts val="0"/>
              </a:spcAft>
              <a:buNone/>
            </a:pPr>
            <a:endParaRPr sz="2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g1487c6d88b8_0_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69</a:t>
            </a:fld>
            <a:endParaRPr/>
          </a:p>
        </p:txBody>
      </p:sp>
      <p:pic>
        <p:nvPicPr>
          <p:cNvPr id="833" name="Google Shape;833;g1487c6d88b8_0_30"/>
          <p:cNvPicPr preferRelativeResize="0"/>
          <p:nvPr/>
        </p:nvPicPr>
        <p:blipFill rotWithShape="1">
          <a:blip r:embed="rId3">
            <a:alphaModFix/>
          </a:blip>
          <a:srcRect l="12713" t="24786" r="8953" b="28491"/>
          <a:stretch/>
        </p:blipFill>
        <p:spPr>
          <a:xfrm>
            <a:off x="731525" y="783775"/>
            <a:ext cx="10798625" cy="543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8"/>
          <p:cNvPicPr preferRelativeResize="0"/>
          <p:nvPr/>
        </p:nvPicPr>
        <p:blipFill rotWithShape="1">
          <a:blip r:embed="rId3">
            <a:alphaModFix/>
          </a:blip>
          <a:srcRect/>
          <a:stretch/>
        </p:blipFill>
        <p:spPr>
          <a:xfrm>
            <a:off x="685800" y="1981200"/>
            <a:ext cx="10763249" cy="3260749"/>
          </a:xfrm>
          <a:prstGeom prst="rect">
            <a:avLst/>
          </a:prstGeom>
          <a:noFill/>
          <a:ln>
            <a:noFill/>
          </a:ln>
        </p:spPr>
      </p:pic>
      <p:sp>
        <p:nvSpPr>
          <p:cNvPr id="167" name="Google Shape;167;p8"/>
          <p:cNvSpPr/>
          <p:nvPr/>
        </p:nvSpPr>
        <p:spPr>
          <a:xfrm>
            <a:off x="487135" y="50482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SHA3-256 Examples</a:t>
            </a:r>
            <a:endParaRPr sz="3600">
              <a:solidFill>
                <a:schemeClr val="lt1"/>
              </a:solidFill>
              <a:latin typeface="Rockwell"/>
              <a:ea typeface="Rockwell"/>
              <a:cs typeface="Rockwell"/>
              <a:sym typeface="Rockwell"/>
            </a:endParaRPr>
          </a:p>
        </p:txBody>
      </p:sp>
      <p:sp>
        <p:nvSpPr>
          <p:cNvPr id="168" name="Google Shape;168;p8"/>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169" name="Google Shape;169;p8"/>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170" name="Google Shape;170;p8"/>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7</a:t>
            </a:fld>
            <a:endParaRPr>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487c6d88b8_0_3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70</a:t>
            </a:fld>
            <a:endParaRPr/>
          </a:p>
        </p:txBody>
      </p:sp>
      <p:sp>
        <p:nvSpPr>
          <p:cNvPr id="840" name="Google Shape;840;g1487c6d88b8_0_35"/>
          <p:cNvSpPr txBox="1"/>
          <p:nvPr/>
        </p:nvSpPr>
        <p:spPr>
          <a:xfrm>
            <a:off x="809850" y="219750"/>
            <a:ext cx="10572300" cy="641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t>A smart contract contains the value ,address ,functions and state .</a:t>
            </a:r>
            <a:endParaRPr sz="2700"/>
          </a:p>
          <a:p>
            <a:pPr marL="0" lvl="0" indent="0" algn="l" rtl="0">
              <a:spcBef>
                <a:spcPts val="0"/>
              </a:spcBef>
              <a:spcAft>
                <a:spcPts val="0"/>
              </a:spcAft>
              <a:buNone/>
            </a:pPr>
            <a:r>
              <a:rPr lang="en-US" sz="2700"/>
              <a:t>The input to the smart contract is transaction.</a:t>
            </a:r>
            <a:endParaRPr sz="2700"/>
          </a:p>
          <a:p>
            <a:pPr marL="0" lvl="0" indent="0" algn="l" rtl="0">
              <a:spcBef>
                <a:spcPts val="0"/>
              </a:spcBef>
              <a:spcAft>
                <a:spcPts val="0"/>
              </a:spcAft>
              <a:buNone/>
            </a:pPr>
            <a:r>
              <a:rPr lang="en-US" sz="2700"/>
              <a:t>With this input it executes the corrosponding code and triggers the output events.</a:t>
            </a:r>
            <a:endParaRPr sz="2700"/>
          </a:p>
          <a:p>
            <a:pPr marL="0" lvl="0" indent="0" algn="l" rtl="0">
              <a:spcBef>
                <a:spcPts val="0"/>
              </a:spcBef>
              <a:spcAft>
                <a:spcPts val="0"/>
              </a:spcAft>
              <a:buNone/>
            </a:pPr>
            <a:r>
              <a:rPr lang="en-US" sz="2700"/>
              <a:t>A smart contract is a software program that resides on a Blockchain and it has its unique address.</a:t>
            </a:r>
            <a:endParaRPr sz="2700"/>
          </a:p>
          <a:p>
            <a:pPr marL="0" lvl="0" indent="0" algn="l" rtl="0">
              <a:spcBef>
                <a:spcPts val="0"/>
              </a:spcBef>
              <a:spcAft>
                <a:spcPts val="0"/>
              </a:spcAft>
              <a:buNone/>
            </a:pPr>
            <a:r>
              <a:rPr lang="en-US" sz="2700"/>
              <a:t>Smart contract is identified by this unique address.</a:t>
            </a:r>
            <a:endParaRPr sz="2700"/>
          </a:p>
          <a:p>
            <a:pPr marL="0" lvl="0" indent="0" algn="l" rtl="0">
              <a:spcBef>
                <a:spcPts val="0"/>
              </a:spcBef>
              <a:spcAft>
                <a:spcPts val="0"/>
              </a:spcAft>
              <a:buNone/>
            </a:pPr>
            <a:r>
              <a:rPr lang="en-US" sz="2700"/>
              <a:t>A smart contract contains a set of executable functions and state variables.</a:t>
            </a:r>
            <a:endParaRPr sz="2700"/>
          </a:p>
          <a:p>
            <a:pPr marL="0" lvl="0" indent="0" algn="l" rtl="0">
              <a:spcBef>
                <a:spcPts val="0"/>
              </a:spcBef>
              <a:spcAft>
                <a:spcPts val="0"/>
              </a:spcAft>
              <a:buNone/>
            </a:pPr>
            <a:r>
              <a:rPr lang="en-US" sz="2700"/>
              <a:t>The execution of the function happens when transactions are made to these functions.</a:t>
            </a:r>
            <a:endParaRPr sz="2700"/>
          </a:p>
          <a:p>
            <a:pPr marL="0" lvl="0" indent="0" algn="l" rtl="0">
              <a:spcBef>
                <a:spcPts val="0"/>
              </a:spcBef>
              <a:spcAft>
                <a:spcPts val="0"/>
              </a:spcAft>
              <a:buNone/>
            </a:pPr>
            <a:r>
              <a:rPr lang="en-US" sz="2700"/>
              <a:t>The transactions contain input parameters which are needed by the functions in the contract.</a:t>
            </a:r>
            <a:endParaRPr sz="2700"/>
          </a:p>
          <a:p>
            <a:pPr marL="0" lvl="0" indent="0" algn="l" rtl="0">
              <a:spcBef>
                <a:spcPts val="0"/>
              </a:spcBef>
              <a:spcAft>
                <a:spcPts val="0"/>
              </a:spcAft>
              <a:buNone/>
            </a:pPr>
            <a:r>
              <a:rPr lang="en-US" sz="2700"/>
              <a:t>When  function executes the state variables in the contract changes depending on the logic implemented in the function.</a:t>
            </a:r>
            <a:endParaRPr sz="27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g1487c6d88b8_0_4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71</a:t>
            </a:fld>
            <a:endParaRPr/>
          </a:p>
        </p:txBody>
      </p:sp>
      <p:sp>
        <p:nvSpPr>
          <p:cNvPr id="847" name="Google Shape;847;g1487c6d88b8_0_40"/>
          <p:cNvSpPr txBox="1"/>
          <p:nvPr/>
        </p:nvSpPr>
        <p:spPr>
          <a:xfrm>
            <a:off x="505100" y="557350"/>
            <a:ext cx="114432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Contracts are written in various high-level languages like solodity  or python.</a:t>
            </a:r>
            <a:endParaRPr sz="2200"/>
          </a:p>
          <a:p>
            <a:pPr marL="0" lvl="0" indent="0" algn="l" rtl="0">
              <a:spcBef>
                <a:spcPts val="0"/>
              </a:spcBef>
              <a:spcAft>
                <a:spcPts val="0"/>
              </a:spcAft>
              <a:buNone/>
            </a:pPr>
            <a:r>
              <a:rPr lang="en-US" sz="2200"/>
              <a:t>Language specific compilers are used to compile the smart contract code into byte code.</a:t>
            </a:r>
            <a:endParaRPr sz="2200"/>
          </a:p>
          <a:p>
            <a:pPr marL="0" lvl="0" indent="0" algn="l" rtl="0">
              <a:spcBef>
                <a:spcPts val="0"/>
              </a:spcBef>
              <a:spcAft>
                <a:spcPts val="0"/>
              </a:spcAft>
              <a:buNone/>
            </a:pPr>
            <a:r>
              <a:rPr lang="en-US" sz="2200"/>
              <a:t>The compiled code of contract is uploaded to the blockchain network which assigns unique addressee to the contract .</a:t>
            </a:r>
            <a:endParaRPr sz="2200"/>
          </a:p>
          <a:p>
            <a:pPr marL="0" lvl="0" indent="0" algn="l" rtl="0">
              <a:spcBef>
                <a:spcPts val="0"/>
              </a:spcBef>
              <a:spcAft>
                <a:spcPts val="0"/>
              </a:spcAft>
              <a:buNone/>
            </a:pPr>
            <a:r>
              <a:rPr lang="en-US" sz="2200"/>
              <a:t>Any participant or member on the blockchain network can trigger the functions in the contract by sending transactions to the contract.</a:t>
            </a:r>
            <a:endParaRPr sz="2200"/>
          </a:p>
          <a:p>
            <a:pPr marL="0" lvl="0" indent="0" algn="l" rtl="0">
              <a:spcBef>
                <a:spcPts val="0"/>
              </a:spcBef>
              <a:spcAft>
                <a:spcPts val="0"/>
              </a:spcAft>
              <a:buNone/>
            </a:pPr>
            <a:r>
              <a:rPr lang="en-US" sz="2200"/>
              <a:t>The contract code runs on each node participating in the network as part of the verification of new blocks</a:t>
            </a:r>
            <a:endParaRPr sz="2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g1487c6d88b8_0_1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72</a:t>
            </a:fld>
            <a:endParaRPr/>
          </a:p>
        </p:txBody>
      </p:sp>
      <p:sp>
        <p:nvSpPr>
          <p:cNvPr id="854" name="Google Shape;854;g1487c6d88b8_0_195"/>
          <p:cNvSpPr txBox="1"/>
          <p:nvPr/>
        </p:nvSpPr>
        <p:spPr>
          <a:xfrm>
            <a:off x="400625" y="296100"/>
            <a:ext cx="11408100" cy="582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a:solidFill>
                  <a:srgbClr val="555555"/>
                </a:solidFill>
                <a:highlight>
                  <a:srgbClr val="FFFFFF"/>
                </a:highlight>
              </a:rPr>
              <a:t>Let’s take a look at very basic smart contract structure which has written in Solidity.</a:t>
            </a:r>
            <a:endParaRPr sz="2400">
              <a:solidFill>
                <a:srgbClr val="555555"/>
              </a:solidFill>
              <a:highlight>
                <a:srgbClr val="FFFFFF"/>
              </a:highlight>
            </a:endParaRPr>
          </a:p>
          <a:p>
            <a:pPr marL="50800" marR="50800" lvl="0" indent="0" algn="l" rtl="0">
              <a:lnSpc>
                <a:spcPct val="115000"/>
              </a:lnSpc>
              <a:spcBef>
                <a:spcPts val="0"/>
              </a:spcBef>
              <a:spcAft>
                <a:spcPts val="0"/>
              </a:spcAft>
              <a:buNone/>
            </a:pPr>
            <a:r>
              <a:rPr lang="en-US" sz="2400">
                <a:solidFill>
                  <a:srgbClr val="303336"/>
                </a:solidFill>
                <a:highlight>
                  <a:srgbClr val="EFF0F1"/>
                </a:highlight>
                <a:latin typeface="Courier New"/>
                <a:ea typeface="Courier New"/>
                <a:cs typeface="Courier New"/>
                <a:sym typeface="Courier New"/>
              </a:rPr>
              <a:t>pragma solidity ^</a:t>
            </a:r>
            <a:r>
              <a:rPr lang="en-US" sz="2400">
                <a:solidFill>
                  <a:srgbClr val="7D2727"/>
                </a:solidFill>
                <a:highlight>
                  <a:srgbClr val="EFF0F1"/>
                </a:highlight>
                <a:latin typeface="Courier New"/>
                <a:ea typeface="Courier New"/>
                <a:cs typeface="Courier New"/>
                <a:sym typeface="Courier New"/>
              </a:rPr>
              <a:t>0.4</a:t>
            </a:r>
            <a:r>
              <a:rPr lang="en-US" sz="2400">
                <a:solidFill>
                  <a:srgbClr val="303336"/>
                </a:solidFill>
                <a:highlight>
                  <a:srgbClr val="EFF0F1"/>
                </a:highlight>
                <a:latin typeface="Courier New"/>
                <a:ea typeface="Courier New"/>
                <a:cs typeface="Courier New"/>
                <a:sym typeface="Courier New"/>
              </a:rPr>
              <a:t>.</a:t>
            </a:r>
            <a:r>
              <a:rPr lang="en-US" sz="2400">
                <a:solidFill>
                  <a:srgbClr val="7D2727"/>
                </a:solidFill>
                <a:highlight>
                  <a:srgbClr val="EFF0F1"/>
                </a:highlight>
                <a:latin typeface="Courier New"/>
                <a:ea typeface="Courier New"/>
                <a:cs typeface="Courier New"/>
                <a:sym typeface="Courier New"/>
              </a:rPr>
              <a:t>2</a:t>
            </a:r>
            <a:r>
              <a:rPr lang="en-US" sz="2400">
                <a:solidFill>
                  <a:srgbClr val="303336"/>
                </a:solidFill>
                <a:highlight>
                  <a:srgbClr val="EFF0F1"/>
                </a:highlight>
                <a:latin typeface="Courier New"/>
                <a:ea typeface="Courier New"/>
                <a:cs typeface="Courier New"/>
                <a:sym typeface="Courier New"/>
              </a:rPr>
              <a:t>;</a:t>
            </a:r>
            <a:endParaRPr sz="2400">
              <a:solidFill>
                <a:srgbClr val="303336"/>
              </a:solidFill>
              <a:highlight>
                <a:srgbClr val="EFF0F1"/>
              </a:highlight>
              <a:latin typeface="Courier New"/>
              <a:ea typeface="Courier New"/>
              <a:cs typeface="Courier New"/>
              <a:sym typeface="Courier New"/>
            </a:endParaRPr>
          </a:p>
          <a:p>
            <a:pPr marL="50800" marR="50800" lvl="0" indent="0" algn="l" rtl="0">
              <a:lnSpc>
                <a:spcPct val="115000"/>
              </a:lnSpc>
              <a:spcBef>
                <a:spcPts val="1000"/>
              </a:spcBef>
              <a:spcAft>
                <a:spcPts val="0"/>
              </a:spcAft>
              <a:buNone/>
            </a:pPr>
            <a:r>
              <a:rPr lang="en-US" sz="2400">
                <a:solidFill>
                  <a:srgbClr val="303336"/>
                </a:solidFill>
                <a:highlight>
                  <a:srgbClr val="EFF0F1"/>
                </a:highlight>
                <a:latin typeface="Courier New"/>
                <a:ea typeface="Courier New"/>
                <a:cs typeface="Courier New"/>
                <a:sym typeface="Courier New"/>
              </a:rPr>
              <a:t> contract </a:t>
            </a:r>
            <a:r>
              <a:rPr lang="en-US" sz="2400">
                <a:solidFill>
                  <a:srgbClr val="2B91AF"/>
                </a:solidFill>
                <a:highlight>
                  <a:srgbClr val="EFF0F1"/>
                </a:highlight>
                <a:latin typeface="Courier New"/>
                <a:ea typeface="Courier New"/>
                <a:cs typeface="Courier New"/>
                <a:sym typeface="Courier New"/>
              </a:rPr>
              <a:t>Customer</a:t>
            </a:r>
            <a:r>
              <a:rPr lang="en-US" sz="2400">
                <a:solidFill>
                  <a:srgbClr val="303336"/>
                </a:solidFill>
                <a:highlight>
                  <a:srgbClr val="EFF0F1"/>
                </a:highlight>
                <a:latin typeface="Courier New"/>
                <a:ea typeface="Courier New"/>
                <a:cs typeface="Courier New"/>
                <a:sym typeface="Courier New"/>
              </a:rPr>
              <a:t>{</a:t>
            </a:r>
            <a:endParaRPr sz="2400">
              <a:solidFill>
                <a:srgbClr val="303336"/>
              </a:solidFill>
              <a:highlight>
                <a:srgbClr val="EFF0F1"/>
              </a:highlight>
              <a:latin typeface="Courier New"/>
              <a:ea typeface="Courier New"/>
              <a:cs typeface="Courier New"/>
              <a:sym typeface="Courier New"/>
            </a:endParaRPr>
          </a:p>
          <a:p>
            <a:pPr marL="50800" marR="50800" lvl="0" indent="0" algn="l" rtl="0">
              <a:lnSpc>
                <a:spcPct val="115000"/>
              </a:lnSpc>
              <a:spcBef>
                <a:spcPts val="1000"/>
              </a:spcBef>
              <a:spcAft>
                <a:spcPts val="0"/>
              </a:spcAft>
              <a:buNone/>
            </a:pPr>
            <a:r>
              <a:rPr lang="en-US" sz="2400">
                <a:solidFill>
                  <a:srgbClr val="303336"/>
                </a:solidFill>
                <a:highlight>
                  <a:srgbClr val="EFF0F1"/>
                </a:highlight>
                <a:latin typeface="Courier New"/>
                <a:ea typeface="Courier New"/>
                <a:cs typeface="Courier New"/>
                <a:sym typeface="Courier New"/>
              </a:rPr>
              <a:t> </a:t>
            </a:r>
            <a:r>
              <a:rPr lang="en-US" sz="2400">
                <a:solidFill>
                  <a:srgbClr val="101094"/>
                </a:solidFill>
                <a:highlight>
                  <a:srgbClr val="EFF0F1"/>
                </a:highlight>
                <a:latin typeface="Courier New"/>
                <a:ea typeface="Courier New"/>
                <a:cs typeface="Courier New"/>
                <a:sym typeface="Courier New"/>
              </a:rPr>
              <a:t>string</a:t>
            </a:r>
            <a:r>
              <a:rPr lang="en-US" sz="2400">
                <a:solidFill>
                  <a:srgbClr val="303336"/>
                </a:solidFill>
                <a:highlight>
                  <a:srgbClr val="EFF0F1"/>
                </a:highlight>
                <a:latin typeface="Courier New"/>
                <a:ea typeface="Courier New"/>
                <a:cs typeface="Courier New"/>
                <a:sym typeface="Courier New"/>
              </a:rPr>
              <a:t> id; </a:t>
            </a:r>
            <a:endParaRPr sz="2400">
              <a:solidFill>
                <a:srgbClr val="303336"/>
              </a:solidFill>
              <a:highlight>
                <a:srgbClr val="EFF0F1"/>
              </a:highlight>
              <a:latin typeface="Courier New"/>
              <a:ea typeface="Courier New"/>
              <a:cs typeface="Courier New"/>
              <a:sym typeface="Courier New"/>
            </a:endParaRPr>
          </a:p>
          <a:p>
            <a:pPr marL="50800" marR="50800" lvl="0" indent="0" algn="l" rtl="0">
              <a:lnSpc>
                <a:spcPct val="115000"/>
              </a:lnSpc>
              <a:spcBef>
                <a:spcPts val="1000"/>
              </a:spcBef>
              <a:spcAft>
                <a:spcPts val="0"/>
              </a:spcAft>
              <a:buNone/>
            </a:pPr>
            <a:r>
              <a:rPr lang="en-US" sz="2400">
                <a:solidFill>
                  <a:srgbClr val="101094"/>
                </a:solidFill>
                <a:highlight>
                  <a:srgbClr val="EFF0F1"/>
                </a:highlight>
                <a:latin typeface="Courier New"/>
                <a:ea typeface="Courier New"/>
                <a:cs typeface="Courier New"/>
                <a:sym typeface="Courier New"/>
              </a:rPr>
              <a:t>function</a:t>
            </a:r>
            <a:r>
              <a:rPr lang="en-US" sz="2400">
                <a:solidFill>
                  <a:srgbClr val="303336"/>
                </a:solidFill>
                <a:highlight>
                  <a:srgbClr val="EFF0F1"/>
                </a:highlight>
                <a:latin typeface="Courier New"/>
                <a:ea typeface="Courier New"/>
                <a:cs typeface="Courier New"/>
                <a:sym typeface="Courier New"/>
              </a:rPr>
              <a:t> setId(</a:t>
            </a:r>
            <a:r>
              <a:rPr lang="en-US" sz="2400">
                <a:solidFill>
                  <a:srgbClr val="101094"/>
                </a:solidFill>
                <a:highlight>
                  <a:srgbClr val="EFF0F1"/>
                </a:highlight>
                <a:latin typeface="Courier New"/>
                <a:ea typeface="Courier New"/>
                <a:cs typeface="Courier New"/>
                <a:sym typeface="Courier New"/>
              </a:rPr>
              <a:t>string</a:t>
            </a:r>
            <a:r>
              <a:rPr lang="en-US" sz="2400">
                <a:solidFill>
                  <a:srgbClr val="303336"/>
                </a:solidFill>
                <a:highlight>
                  <a:srgbClr val="EFF0F1"/>
                </a:highlight>
                <a:latin typeface="Courier New"/>
                <a:ea typeface="Courier New"/>
                <a:cs typeface="Courier New"/>
                <a:sym typeface="Courier New"/>
              </a:rPr>
              <a:t> serial) </a:t>
            </a:r>
            <a:r>
              <a:rPr lang="en-US" sz="2400">
                <a:solidFill>
                  <a:srgbClr val="101094"/>
                </a:solidFill>
                <a:highlight>
                  <a:srgbClr val="EFF0F1"/>
                </a:highlight>
                <a:latin typeface="Courier New"/>
                <a:ea typeface="Courier New"/>
                <a:cs typeface="Courier New"/>
                <a:sym typeface="Courier New"/>
              </a:rPr>
              <a:t>public</a:t>
            </a:r>
            <a:r>
              <a:rPr lang="en-US" sz="2400">
                <a:solidFill>
                  <a:srgbClr val="303336"/>
                </a:solidFill>
                <a:highlight>
                  <a:srgbClr val="EFF0F1"/>
                </a:highlight>
                <a:latin typeface="Courier New"/>
                <a:ea typeface="Courier New"/>
                <a:cs typeface="Courier New"/>
                <a:sym typeface="Courier New"/>
              </a:rPr>
              <a:t> {</a:t>
            </a:r>
            <a:endParaRPr sz="2400">
              <a:solidFill>
                <a:srgbClr val="303336"/>
              </a:solidFill>
              <a:highlight>
                <a:srgbClr val="EFF0F1"/>
              </a:highlight>
              <a:latin typeface="Courier New"/>
              <a:ea typeface="Courier New"/>
              <a:cs typeface="Courier New"/>
              <a:sym typeface="Courier New"/>
            </a:endParaRPr>
          </a:p>
          <a:p>
            <a:pPr marL="50800" marR="50800" lvl="0" indent="0" algn="l" rtl="0">
              <a:lnSpc>
                <a:spcPct val="115000"/>
              </a:lnSpc>
              <a:spcBef>
                <a:spcPts val="1000"/>
              </a:spcBef>
              <a:spcAft>
                <a:spcPts val="0"/>
              </a:spcAft>
              <a:buNone/>
            </a:pPr>
            <a:r>
              <a:rPr lang="en-US" sz="2400">
                <a:solidFill>
                  <a:srgbClr val="303336"/>
                </a:solidFill>
                <a:highlight>
                  <a:srgbClr val="EFF0F1"/>
                </a:highlight>
                <a:latin typeface="Courier New"/>
                <a:ea typeface="Courier New"/>
                <a:cs typeface="Courier New"/>
                <a:sym typeface="Courier New"/>
              </a:rPr>
              <a:t> id = serial;</a:t>
            </a:r>
            <a:endParaRPr sz="2400">
              <a:solidFill>
                <a:srgbClr val="303336"/>
              </a:solidFill>
              <a:highlight>
                <a:srgbClr val="EFF0F1"/>
              </a:highlight>
              <a:latin typeface="Courier New"/>
              <a:ea typeface="Courier New"/>
              <a:cs typeface="Courier New"/>
              <a:sym typeface="Courier New"/>
            </a:endParaRPr>
          </a:p>
          <a:p>
            <a:pPr marL="50800" marR="50800" lvl="0" indent="0" algn="l" rtl="0">
              <a:lnSpc>
                <a:spcPct val="115000"/>
              </a:lnSpc>
              <a:spcBef>
                <a:spcPts val="1000"/>
              </a:spcBef>
              <a:spcAft>
                <a:spcPts val="0"/>
              </a:spcAft>
              <a:buNone/>
            </a:pPr>
            <a:r>
              <a:rPr lang="en-US" sz="2400">
                <a:solidFill>
                  <a:srgbClr val="303336"/>
                </a:solidFill>
                <a:highlight>
                  <a:srgbClr val="EFF0F1"/>
                </a:highlight>
                <a:latin typeface="Courier New"/>
                <a:ea typeface="Courier New"/>
                <a:cs typeface="Courier New"/>
                <a:sym typeface="Courier New"/>
              </a:rPr>
              <a:t> } </a:t>
            </a:r>
            <a:endParaRPr sz="2400">
              <a:solidFill>
                <a:srgbClr val="303336"/>
              </a:solidFill>
              <a:highlight>
                <a:srgbClr val="EFF0F1"/>
              </a:highlight>
              <a:latin typeface="Courier New"/>
              <a:ea typeface="Courier New"/>
              <a:cs typeface="Courier New"/>
              <a:sym typeface="Courier New"/>
            </a:endParaRPr>
          </a:p>
          <a:p>
            <a:pPr marL="50800" marR="50800" lvl="0" indent="0" algn="l" rtl="0">
              <a:lnSpc>
                <a:spcPct val="115000"/>
              </a:lnSpc>
              <a:spcBef>
                <a:spcPts val="1000"/>
              </a:spcBef>
              <a:spcAft>
                <a:spcPts val="0"/>
              </a:spcAft>
              <a:buNone/>
            </a:pPr>
            <a:r>
              <a:rPr lang="en-US" sz="2400">
                <a:solidFill>
                  <a:srgbClr val="101094"/>
                </a:solidFill>
                <a:highlight>
                  <a:srgbClr val="EFF0F1"/>
                </a:highlight>
                <a:latin typeface="Courier New"/>
                <a:ea typeface="Courier New"/>
                <a:cs typeface="Courier New"/>
                <a:sym typeface="Courier New"/>
              </a:rPr>
              <a:t>function</a:t>
            </a:r>
            <a:r>
              <a:rPr lang="en-US" sz="2400">
                <a:solidFill>
                  <a:srgbClr val="303336"/>
                </a:solidFill>
                <a:highlight>
                  <a:srgbClr val="EFF0F1"/>
                </a:highlight>
                <a:latin typeface="Courier New"/>
                <a:ea typeface="Courier New"/>
                <a:cs typeface="Courier New"/>
                <a:sym typeface="Courier New"/>
              </a:rPr>
              <a:t> getId() </a:t>
            </a:r>
            <a:r>
              <a:rPr lang="en-US" sz="2400">
                <a:solidFill>
                  <a:srgbClr val="101094"/>
                </a:solidFill>
                <a:highlight>
                  <a:srgbClr val="EFF0F1"/>
                </a:highlight>
                <a:latin typeface="Courier New"/>
                <a:ea typeface="Courier New"/>
                <a:cs typeface="Courier New"/>
                <a:sym typeface="Courier New"/>
              </a:rPr>
              <a:t>public</a:t>
            </a:r>
            <a:r>
              <a:rPr lang="en-US" sz="2400">
                <a:solidFill>
                  <a:srgbClr val="303336"/>
                </a:solidFill>
                <a:highlight>
                  <a:srgbClr val="EFF0F1"/>
                </a:highlight>
                <a:latin typeface="Courier New"/>
                <a:ea typeface="Courier New"/>
                <a:cs typeface="Courier New"/>
                <a:sym typeface="Courier New"/>
              </a:rPr>
              <a:t> constant returns (</a:t>
            </a:r>
            <a:r>
              <a:rPr lang="en-US" sz="2400">
                <a:solidFill>
                  <a:srgbClr val="101094"/>
                </a:solidFill>
                <a:highlight>
                  <a:srgbClr val="EFF0F1"/>
                </a:highlight>
                <a:latin typeface="Courier New"/>
                <a:ea typeface="Courier New"/>
                <a:cs typeface="Courier New"/>
                <a:sym typeface="Courier New"/>
              </a:rPr>
              <a:t>string</a:t>
            </a:r>
            <a:r>
              <a:rPr lang="en-US" sz="2400">
                <a:solidFill>
                  <a:srgbClr val="303336"/>
                </a:solidFill>
                <a:highlight>
                  <a:srgbClr val="EFF0F1"/>
                </a:highlight>
                <a:latin typeface="Courier New"/>
                <a:ea typeface="Courier New"/>
                <a:cs typeface="Courier New"/>
                <a:sym typeface="Courier New"/>
              </a:rPr>
              <a:t>) { </a:t>
            </a:r>
            <a:r>
              <a:rPr lang="en-US" sz="2400">
                <a:solidFill>
                  <a:srgbClr val="101094"/>
                </a:solidFill>
                <a:highlight>
                  <a:srgbClr val="EFF0F1"/>
                </a:highlight>
                <a:latin typeface="Courier New"/>
                <a:ea typeface="Courier New"/>
                <a:cs typeface="Courier New"/>
                <a:sym typeface="Courier New"/>
              </a:rPr>
              <a:t>return</a:t>
            </a:r>
            <a:r>
              <a:rPr lang="en-US" sz="2400">
                <a:solidFill>
                  <a:srgbClr val="303336"/>
                </a:solidFill>
                <a:highlight>
                  <a:srgbClr val="EFF0F1"/>
                </a:highlight>
                <a:latin typeface="Courier New"/>
                <a:ea typeface="Courier New"/>
                <a:cs typeface="Courier New"/>
                <a:sym typeface="Courier New"/>
              </a:rPr>
              <a:t> id; </a:t>
            </a:r>
            <a:endParaRPr sz="2400">
              <a:solidFill>
                <a:srgbClr val="303336"/>
              </a:solidFill>
              <a:highlight>
                <a:srgbClr val="EFF0F1"/>
              </a:highlight>
              <a:latin typeface="Courier New"/>
              <a:ea typeface="Courier New"/>
              <a:cs typeface="Courier New"/>
              <a:sym typeface="Courier New"/>
            </a:endParaRPr>
          </a:p>
          <a:p>
            <a:pPr marL="50800" marR="50800" lvl="0" indent="0" algn="l" rtl="0">
              <a:lnSpc>
                <a:spcPct val="115000"/>
              </a:lnSpc>
              <a:spcBef>
                <a:spcPts val="1000"/>
              </a:spcBef>
              <a:spcAft>
                <a:spcPts val="0"/>
              </a:spcAft>
              <a:buNone/>
            </a:pPr>
            <a:r>
              <a:rPr lang="en-US" sz="2400">
                <a:solidFill>
                  <a:srgbClr val="303336"/>
                </a:solidFill>
                <a:highlight>
                  <a:srgbClr val="EFF0F1"/>
                </a:highlight>
                <a:latin typeface="Courier New"/>
                <a:ea typeface="Courier New"/>
                <a:cs typeface="Courier New"/>
                <a:sym typeface="Courier New"/>
              </a:rPr>
              <a:t>} </a:t>
            </a:r>
            <a:endParaRPr sz="2400">
              <a:solidFill>
                <a:srgbClr val="303336"/>
              </a:solidFill>
              <a:highlight>
                <a:srgbClr val="EFF0F1"/>
              </a:highlight>
              <a:latin typeface="Courier New"/>
              <a:ea typeface="Courier New"/>
              <a:cs typeface="Courier New"/>
              <a:sym typeface="Courier New"/>
            </a:endParaRPr>
          </a:p>
          <a:p>
            <a:pPr marL="50800" marR="50800" lvl="0" indent="0" algn="l" rtl="0">
              <a:lnSpc>
                <a:spcPct val="115000"/>
              </a:lnSpc>
              <a:spcBef>
                <a:spcPts val="1000"/>
              </a:spcBef>
              <a:spcAft>
                <a:spcPts val="1000"/>
              </a:spcAft>
              <a:buNone/>
            </a:pPr>
            <a:r>
              <a:rPr lang="en-US" sz="2400">
                <a:solidFill>
                  <a:srgbClr val="393318"/>
                </a:solidFill>
                <a:highlight>
                  <a:srgbClr val="EFF0F1"/>
                </a:highlight>
              </a:rPr>
              <a:t>}</a:t>
            </a:r>
            <a:endParaRPr sz="2400">
              <a:solidFill>
                <a:srgbClr val="393318"/>
              </a:solidFill>
              <a:highlight>
                <a:srgbClr val="EFF0F1"/>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g1487c6d88b8_0_20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73</a:t>
            </a:fld>
            <a:endParaRPr/>
          </a:p>
        </p:txBody>
      </p:sp>
      <p:sp>
        <p:nvSpPr>
          <p:cNvPr id="861" name="Google Shape;861;g1487c6d88b8_0_203"/>
          <p:cNvSpPr txBox="1"/>
          <p:nvPr/>
        </p:nvSpPr>
        <p:spPr>
          <a:xfrm>
            <a:off x="574775" y="0"/>
            <a:ext cx="11025000" cy="5909400"/>
          </a:xfrm>
          <a:prstGeom prst="rect">
            <a:avLst/>
          </a:prstGeom>
          <a:noFill/>
          <a:ln>
            <a:noFill/>
          </a:ln>
        </p:spPr>
        <p:txBody>
          <a:bodyPr spcFirstLastPara="1" wrap="square" lIns="91425" tIns="91425" rIns="91425" bIns="91425" anchor="t" anchorCtr="0">
            <a:spAutoFit/>
          </a:bodyPr>
          <a:lstStyle/>
          <a:p>
            <a:pPr marL="0" lvl="0" indent="0" algn="l" rtl="0">
              <a:lnSpc>
                <a:spcPct val="118750"/>
              </a:lnSpc>
              <a:spcBef>
                <a:spcPts val="0"/>
              </a:spcBef>
              <a:spcAft>
                <a:spcPts val="0"/>
              </a:spcAft>
              <a:buNone/>
            </a:pPr>
            <a:r>
              <a:rPr lang="en-US" sz="3000" b="1">
                <a:solidFill>
                  <a:schemeClr val="dk1"/>
                </a:solidFill>
                <a:highlight>
                  <a:srgbClr val="FFFFFF"/>
                </a:highlight>
                <a:latin typeface="Roboto"/>
                <a:ea typeface="Roboto"/>
                <a:cs typeface="Roboto"/>
                <a:sym typeface="Roboto"/>
              </a:rPr>
              <a:t>Benefits of Smart Contracts</a:t>
            </a:r>
            <a:endParaRPr sz="3000" b="1">
              <a:solidFill>
                <a:schemeClr val="dk1"/>
              </a:solidFill>
              <a:highlight>
                <a:srgbClr val="FFFFFF"/>
              </a:highlight>
              <a:latin typeface="Roboto"/>
              <a:ea typeface="Roboto"/>
              <a:cs typeface="Roboto"/>
              <a:sym typeface="Roboto"/>
            </a:endParaRPr>
          </a:p>
          <a:p>
            <a:pPr marL="0" marR="762000" lvl="0" indent="0" algn="l" rtl="0">
              <a:lnSpc>
                <a:spcPct val="115000"/>
              </a:lnSpc>
              <a:spcBef>
                <a:spcPts val="400"/>
              </a:spcBef>
              <a:spcAft>
                <a:spcPts val="0"/>
              </a:spcAft>
              <a:buNone/>
            </a:pPr>
            <a:r>
              <a:rPr lang="en-US" sz="1800">
                <a:solidFill>
                  <a:schemeClr val="dk1"/>
                </a:solidFill>
                <a:highlight>
                  <a:srgbClr val="FFFFFF"/>
                </a:highlight>
              </a:rPr>
              <a:t>Smart contracts are much more than digital versions of paper-based contracts. Organizations can use smart contracts to automate the contract lifecycle, improve collaboration, and digitize their assets or transactions</a:t>
            </a:r>
            <a:endParaRPr sz="1800">
              <a:solidFill>
                <a:schemeClr val="dk1"/>
              </a:solidFill>
              <a:highlight>
                <a:srgbClr val="FFFFFF"/>
              </a:highlight>
            </a:endParaRPr>
          </a:p>
          <a:p>
            <a:pPr marL="0" lvl="0" indent="0" algn="l" rtl="0">
              <a:lnSpc>
                <a:spcPct val="136363"/>
              </a:lnSpc>
              <a:spcBef>
                <a:spcPts val="1500"/>
              </a:spcBef>
              <a:spcAft>
                <a:spcPts val="0"/>
              </a:spcAft>
              <a:buNone/>
            </a:pPr>
            <a:r>
              <a:rPr lang="en-US" sz="2250" b="1">
                <a:solidFill>
                  <a:schemeClr val="dk1"/>
                </a:solidFill>
                <a:highlight>
                  <a:srgbClr val="FFFFFF"/>
                </a:highlight>
                <a:latin typeface="Roboto"/>
                <a:ea typeface="Roboto"/>
                <a:cs typeface="Roboto"/>
                <a:sym typeface="Roboto"/>
              </a:rPr>
              <a:t>1. Security</a:t>
            </a:r>
            <a:endParaRPr sz="22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1800">
                <a:solidFill>
                  <a:schemeClr val="dk1"/>
                </a:solidFill>
                <a:highlight>
                  <a:srgbClr val="FFFFFF"/>
                </a:highlight>
              </a:rPr>
              <a:t>Smart contracts use data encryption and are tamper-proof, making them a highly secure alternative to paper-based contracts. Due to high-level security, smart contracts have the potential to be used in financial institutions and government offices.</a:t>
            </a:r>
            <a:endParaRPr sz="1800">
              <a:solidFill>
                <a:schemeClr val="dk1"/>
              </a:solidFill>
              <a:highlight>
                <a:srgbClr val="FFFFFF"/>
              </a:highlight>
            </a:endParaRPr>
          </a:p>
          <a:p>
            <a:pPr marL="0" lvl="0" indent="0" algn="l" rtl="0">
              <a:lnSpc>
                <a:spcPct val="136363"/>
              </a:lnSpc>
              <a:spcBef>
                <a:spcPts val="1500"/>
              </a:spcBef>
              <a:spcAft>
                <a:spcPts val="0"/>
              </a:spcAft>
              <a:buNone/>
            </a:pPr>
            <a:r>
              <a:rPr lang="en-US" sz="2250" b="1">
                <a:solidFill>
                  <a:schemeClr val="dk1"/>
                </a:solidFill>
                <a:highlight>
                  <a:srgbClr val="FFFFFF"/>
                </a:highlight>
                <a:latin typeface="Roboto"/>
                <a:ea typeface="Roboto"/>
                <a:cs typeface="Roboto"/>
                <a:sym typeface="Roboto"/>
              </a:rPr>
              <a:t>2. Speed</a:t>
            </a:r>
            <a:endParaRPr sz="22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1800">
                <a:solidFill>
                  <a:schemeClr val="dk1"/>
                </a:solidFill>
                <a:highlight>
                  <a:srgbClr val="FFFFFF"/>
                </a:highlight>
              </a:rPr>
              <a:t>Automation of contract lifecycle process and the self-enforcement capability of smart contracts speed the process considerably. Automation of the CLM process makes it less prone to human error.</a:t>
            </a:r>
            <a:endParaRPr sz="1800">
              <a:solidFill>
                <a:schemeClr val="dk1"/>
              </a:solidFill>
              <a:highlight>
                <a:srgbClr val="FFFFFF"/>
              </a:highlight>
            </a:endParaRPr>
          </a:p>
          <a:p>
            <a:pPr marL="0" marR="762000" lvl="0" indent="0" algn="l" rtl="0">
              <a:lnSpc>
                <a:spcPct val="115000"/>
              </a:lnSpc>
              <a:spcBef>
                <a:spcPts val="1500"/>
              </a:spcBef>
              <a:spcAft>
                <a:spcPts val="1500"/>
              </a:spcAft>
              <a:buNone/>
            </a:pPr>
            <a:endParaRPr sz="1200">
              <a:solidFill>
                <a:schemeClr val="dk1"/>
              </a:solidFill>
              <a:highlight>
                <a:srgbClr val="FFFFFF"/>
              </a:high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1487c6d88b8_0_20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74</a:t>
            </a:fld>
            <a:endParaRPr/>
          </a:p>
        </p:txBody>
      </p:sp>
      <p:sp>
        <p:nvSpPr>
          <p:cNvPr id="868" name="Google Shape;868;g1487c6d88b8_0_208"/>
          <p:cNvSpPr txBox="1"/>
          <p:nvPr/>
        </p:nvSpPr>
        <p:spPr>
          <a:xfrm>
            <a:off x="209025" y="539950"/>
            <a:ext cx="11547600" cy="6177300"/>
          </a:xfrm>
          <a:prstGeom prst="rect">
            <a:avLst/>
          </a:prstGeom>
          <a:noFill/>
          <a:ln>
            <a:noFill/>
          </a:ln>
        </p:spPr>
        <p:txBody>
          <a:bodyPr spcFirstLastPara="1" wrap="square" lIns="91425" tIns="91425" rIns="91425" bIns="91425" anchor="t" anchorCtr="0">
            <a:spAutoFit/>
          </a:bodyPr>
          <a:lstStyle/>
          <a:p>
            <a:pPr marL="0" lvl="0" indent="0" algn="l" rtl="0">
              <a:lnSpc>
                <a:spcPct val="136363"/>
              </a:lnSpc>
              <a:spcBef>
                <a:spcPts val="0"/>
              </a:spcBef>
              <a:spcAft>
                <a:spcPts val="0"/>
              </a:spcAft>
              <a:buNone/>
            </a:pPr>
            <a:r>
              <a:rPr lang="en-US" sz="2550" b="1">
                <a:solidFill>
                  <a:schemeClr val="dk1"/>
                </a:solidFill>
                <a:highlight>
                  <a:srgbClr val="FFFFFF"/>
                </a:highlight>
                <a:latin typeface="Roboto"/>
                <a:ea typeface="Roboto"/>
                <a:cs typeface="Roboto"/>
                <a:sym typeface="Roboto"/>
              </a:rPr>
              <a:t>3. Fewer Intermediaries</a:t>
            </a:r>
            <a:endParaRPr sz="25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2100">
                <a:solidFill>
                  <a:schemeClr val="dk1"/>
                </a:solidFill>
                <a:highlight>
                  <a:srgbClr val="FFFFFF"/>
                </a:highlight>
              </a:rPr>
              <a:t>There’s a reduced dependence on intermediaries for trust services like escrow between the counterparties.</a:t>
            </a:r>
            <a:endParaRPr sz="2100">
              <a:solidFill>
                <a:schemeClr val="dk1"/>
              </a:solidFill>
              <a:highlight>
                <a:srgbClr val="FFFFFF"/>
              </a:highlight>
            </a:endParaRPr>
          </a:p>
          <a:p>
            <a:pPr marL="0" lvl="0" indent="0" algn="l" rtl="0">
              <a:lnSpc>
                <a:spcPct val="136363"/>
              </a:lnSpc>
              <a:spcBef>
                <a:spcPts val="1500"/>
              </a:spcBef>
              <a:spcAft>
                <a:spcPts val="0"/>
              </a:spcAft>
              <a:buNone/>
            </a:pPr>
            <a:r>
              <a:rPr lang="en-US" sz="2550" b="1">
                <a:solidFill>
                  <a:schemeClr val="dk1"/>
                </a:solidFill>
                <a:highlight>
                  <a:srgbClr val="FFFFFF"/>
                </a:highlight>
                <a:latin typeface="Roboto"/>
                <a:ea typeface="Roboto"/>
                <a:cs typeface="Roboto"/>
                <a:sym typeface="Roboto"/>
              </a:rPr>
              <a:t>4. Transparency</a:t>
            </a:r>
            <a:endParaRPr sz="25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2100">
                <a:solidFill>
                  <a:schemeClr val="dk1"/>
                </a:solidFill>
                <a:highlight>
                  <a:srgbClr val="FFFFFF"/>
                </a:highlight>
              </a:rPr>
              <a:t>Smart contracts ensure higher transparency and hence a lower execution risk. Any amendment to the contract can require the mutual consent of the involved parties. </a:t>
            </a:r>
            <a:endParaRPr sz="2100">
              <a:solidFill>
                <a:schemeClr val="dk1"/>
              </a:solidFill>
              <a:highlight>
                <a:srgbClr val="FFFFFF"/>
              </a:highlight>
            </a:endParaRPr>
          </a:p>
          <a:p>
            <a:pPr marL="0" lvl="0" indent="0" algn="l" rtl="0">
              <a:lnSpc>
                <a:spcPct val="150000"/>
              </a:lnSpc>
              <a:spcBef>
                <a:spcPts val="1500"/>
              </a:spcBef>
              <a:spcAft>
                <a:spcPts val="0"/>
              </a:spcAft>
              <a:buNone/>
            </a:pPr>
            <a:r>
              <a:rPr lang="en-US" sz="2100">
                <a:solidFill>
                  <a:schemeClr val="dk1"/>
                </a:solidFill>
                <a:highlight>
                  <a:srgbClr val="FFFFFF"/>
                </a:highlight>
              </a:rPr>
              <a:t>There is no scope of manipulation or non-performance due to any individual.</a:t>
            </a:r>
            <a:endParaRPr sz="2100">
              <a:solidFill>
                <a:schemeClr val="dk1"/>
              </a:solidFill>
              <a:highlight>
                <a:srgbClr val="FFFFFF"/>
              </a:highlight>
            </a:endParaRPr>
          </a:p>
          <a:p>
            <a:pPr marL="0" lvl="0" indent="0" algn="l" rtl="0">
              <a:lnSpc>
                <a:spcPct val="136363"/>
              </a:lnSpc>
              <a:spcBef>
                <a:spcPts val="1500"/>
              </a:spcBef>
              <a:spcAft>
                <a:spcPts val="0"/>
              </a:spcAft>
              <a:buNone/>
            </a:pPr>
            <a:r>
              <a:rPr lang="en-US" sz="2550" b="1">
                <a:solidFill>
                  <a:schemeClr val="dk1"/>
                </a:solidFill>
                <a:highlight>
                  <a:srgbClr val="FFFFFF"/>
                </a:highlight>
                <a:latin typeface="Roboto"/>
                <a:ea typeface="Roboto"/>
                <a:cs typeface="Roboto"/>
                <a:sym typeface="Roboto"/>
              </a:rPr>
              <a:t>5. Cost-Effective</a:t>
            </a:r>
            <a:endParaRPr sz="25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1500"/>
              </a:spcAft>
              <a:buNone/>
            </a:pPr>
            <a:r>
              <a:rPr lang="en-US" sz="2100">
                <a:solidFill>
                  <a:schemeClr val="dk1"/>
                </a:solidFill>
                <a:highlight>
                  <a:srgbClr val="FFFFFF"/>
                </a:highlight>
              </a:rPr>
              <a:t>Unlike paper-based contracts, smart contracts are highly cost-effective because of reduced dependence on intermediaries and ease of storage.</a:t>
            </a:r>
            <a:endParaRPr sz="2100">
              <a:solidFill>
                <a:schemeClr val="dk1"/>
              </a:solidFill>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g1487c6d88b8_0_2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75</a:t>
            </a:fld>
            <a:endParaRPr/>
          </a:p>
        </p:txBody>
      </p:sp>
      <p:sp>
        <p:nvSpPr>
          <p:cNvPr id="875" name="Google Shape;875;g1487c6d88b8_0_213"/>
          <p:cNvSpPr txBox="1"/>
          <p:nvPr/>
        </p:nvSpPr>
        <p:spPr>
          <a:xfrm>
            <a:off x="383175" y="278675"/>
            <a:ext cx="11645100" cy="6991200"/>
          </a:xfrm>
          <a:prstGeom prst="rect">
            <a:avLst/>
          </a:prstGeom>
          <a:noFill/>
          <a:ln>
            <a:noFill/>
          </a:ln>
        </p:spPr>
        <p:txBody>
          <a:bodyPr spcFirstLastPara="1" wrap="square" lIns="91425" tIns="91425" rIns="91425" bIns="91425" anchor="t" anchorCtr="0">
            <a:spAutoFit/>
          </a:bodyPr>
          <a:lstStyle/>
          <a:p>
            <a:pPr marL="0" lvl="0" indent="0" algn="l" rtl="0">
              <a:lnSpc>
                <a:spcPct val="118750"/>
              </a:lnSpc>
              <a:spcBef>
                <a:spcPts val="0"/>
              </a:spcBef>
              <a:spcAft>
                <a:spcPts val="0"/>
              </a:spcAft>
              <a:buNone/>
            </a:pPr>
            <a:r>
              <a:rPr lang="en-US" sz="3100" b="1">
                <a:solidFill>
                  <a:srgbClr val="212529"/>
                </a:solidFill>
                <a:highlight>
                  <a:srgbClr val="FFFFFF"/>
                </a:highlight>
                <a:latin typeface="Roboto"/>
                <a:ea typeface="Roboto"/>
                <a:cs typeface="Roboto"/>
                <a:sym typeface="Roboto"/>
              </a:rPr>
              <a:t>Limitations of Smart Contracts</a:t>
            </a:r>
            <a:endParaRPr sz="3100" b="1">
              <a:solidFill>
                <a:srgbClr val="212529"/>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1900">
                <a:solidFill>
                  <a:schemeClr val="dk1"/>
                </a:solidFill>
                <a:highlight>
                  <a:srgbClr val="FFFFFF"/>
                </a:highlight>
              </a:rPr>
              <a:t>While there are plenty of reasons to adopt smart contracts, there are a few reasons to not. Here are a few of the challenges and limitations associations with smart contracts to consider before making the change.</a:t>
            </a:r>
            <a:endParaRPr sz="1900">
              <a:solidFill>
                <a:schemeClr val="dk1"/>
              </a:solidFill>
              <a:highlight>
                <a:srgbClr val="FFFFFF"/>
              </a:highlight>
            </a:endParaRPr>
          </a:p>
          <a:p>
            <a:pPr marL="0" lvl="0" indent="0" algn="l" rtl="0">
              <a:lnSpc>
                <a:spcPct val="136363"/>
              </a:lnSpc>
              <a:spcBef>
                <a:spcPts val="1500"/>
              </a:spcBef>
              <a:spcAft>
                <a:spcPts val="0"/>
              </a:spcAft>
              <a:buNone/>
            </a:pPr>
            <a:r>
              <a:rPr lang="en-US" sz="2350" b="1">
                <a:solidFill>
                  <a:schemeClr val="dk1"/>
                </a:solidFill>
                <a:highlight>
                  <a:srgbClr val="FFFFFF"/>
                </a:highlight>
                <a:latin typeface="Roboto"/>
                <a:ea typeface="Roboto"/>
                <a:cs typeface="Roboto"/>
                <a:sym typeface="Roboto"/>
              </a:rPr>
              <a:t>1. Flexibility</a:t>
            </a:r>
            <a:endParaRPr sz="23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1900">
                <a:solidFill>
                  <a:schemeClr val="dk1"/>
                </a:solidFill>
                <a:highlight>
                  <a:srgbClr val="FFFFFF"/>
                </a:highlight>
              </a:rPr>
              <a:t>Logic-based execution is often challenging for law firms. Contract creation has a subjective element in it and has intentional usage of terms like ‘good faith’ or ‘reasonable’ or ‘best endeavors to have room for flexibility. This type of contract is required when the parties want to create a relational contract instead of a transactional one. In such scenarios, smart contracts fail to offer utility.</a:t>
            </a:r>
            <a:endParaRPr sz="1900">
              <a:solidFill>
                <a:schemeClr val="dk1"/>
              </a:solidFill>
              <a:highlight>
                <a:srgbClr val="FFFFFF"/>
              </a:highlight>
            </a:endParaRPr>
          </a:p>
          <a:p>
            <a:pPr marL="0" lvl="0" indent="0" algn="l" rtl="0">
              <a:lnSpc>
                <a:spcPct val="136363"/>
              </a:lnSpc>
              <a:spcBef>
                <a:spcPts val="1500"/>
              </a:spcBef>
              <a:spcAft>
                <a:spcPts val="0"/>
              </a:spcAft>
              <a:buNone/>
            </a:pPr>
            <a:r>
              <a:rPr lang="en-US" sz="2350" b="1">
                <a:solidFill>
                  <a:schemeClr val="dk1"/>
                </a:solidFill>
                <a:highlight>
                  <a:srgbClr val="FFFFFF"/>
                </a:highlight>
                <a:latin typeface="Roboto"/>
                <a:ea typeface="Roboto"/>
                <a:cs typeface="Roboto"/>
                <a:sym typeface="Roboto"/>
              </a:rPr>
              <a:t>2. Legal Ramifications</a:t>
            </a:r>
            <a:endParaRPr sz="23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1900">
                <a:solidFill>
                  <a:schemeClr val="dk1"/>
                </a:solidFill>
                <a:highlight>
                  <a:srgbClr val="FFFFFF"/>
                </a:highlight>
              </a:rPr>
              <a:t>Since smart contracts reduce dependence on intermediaries and lawyers, it’s imperative for involved parties to be aware of the legal ramifications of public, private, criminal, and mercantile law.</a:t>
            </a:r>
            <a:endParaRPr sz="1900">
              <a:solidFill>
                <a:schemeClr val="dk1"/>
              </a:solidFill>
              <a:highlight>
                <a:srgbClr val="FFFFFF"/>
              </a:highlight>
            </a:endParaRPr>
          </a:p>
          <a:p>
            <a:pPr marL="0" lvl="0" indent="0" algn="l" rtl="0">
              <a:lnSpc>
                <a:spcPct val="115000"/>
              </a:lnSpc>
              <a:spcBef>
                <a:spcPts val="1500"/>
              </a:spcBef>
              <a:spcAft>
                <a:spcPts val="0"/>
              </a:spcAft>
              <a:buNone/>
            </a:pPr>
            <a:endParaRPr sz="1200">
              <a:solidFill>
                <a:schemeClr val="dk1"/>
              </a:solidFill>
              <a:highlight>
                <a:srgbClr val="FFFFFF"/>
              </a:highlight>
            </a:endParaRPr>
          </a:p>
          <a:p>
            <a:pPr marL="0" lvl="0" indent="0" algn="l" rtl="0">
              <a:lnSpc>
                <a:spcPct val="150000"/>
              </a:lnSpc>
              <a:spcBef>
                <a:spcPts val="1500"/>
              </a:spcBef>
              <a:spcAft>
                <a:spcPts val="1500"/>
              </a:spcAft>
              <a:buNone/>
            </a:pPr>
            <a:endParaRPr sz="1200">
              <a:solidFill>
                <a:schemeClr val="dk1"/>
              </a:solidFill>
              <a:highlight>
                <a:srgbClr val="FFFFFF"/>
              </a:high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g1487c6d88b8_0_2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76</a:t>
            </a:fld>
            <a:endParaRPr/>
          </a:p>
        </p:txBody>
      </p:sp>
      <p:sp>
        <p:nvSpPr>
          <p:cNvPr id="882" name="Google Shape;882;g1487c6d88b8_0_218"/>
          <p:cNvSpPr txBox="1"/>
          <p:nvPr/>
        </p:nvSpPr>
        <p:spPr>
          <a:xfrm>
            <a:off x="383175" y="609600"/>
            <a:ext cx="11077200" cy="3007200"/>
          </a:xfrm>
          <a:prstGeom prst="rect">
            <a:avLst/>
          </a:prstGeom>
          <a:noFill/>
          <a:ln>
            <a:noFill/>
          </a:ln>
        </p:spPr>
        <p:txBody>
          <a:bodyPr spcFirstLastPara="1" wrap="square" lIns="91425" tIns="91425" rIns="91425" bIns="91425" anchor="t" anchorCtr="0">
            <a:spAutoFit/>
          </a:bodyPr>
          <a:lstStyle/>
          <a:p>
            <a:pPr marL="0" lvl="0" indent="0" algn="l" rtl="0">
              <a:lnSpc>
                <a:spcPct val="136363"/>
              </a:lnSpc>
              <a:spcBef>
                <a:spcPts val="0"/>
              </a:spcBef>
              <a:spcAft>
                <a:spcPts val="0"/>
              </a:spcAft>
              <a:buNone/>
            </a:pPr>
            <a:r>
              <a:rPr lang="en-US" sz="2850" b="1">
                <a:solidFill>
                  <a:schemeClr val="dk1"/>
                </a:solidFill>
                <a:highlight>
                  <a:srgbClr val="FFFFFF"/>
                </a:highlight>
                <a:latin typeface="Roboto"/>
                <a:ea typeface="Roboto"/>
                <a:cs typeface="Roboto"/>
                <a:sym typeface="Roboto"/>
              </a:rPr>
              <a:t>3. Delayed Transactions</a:t>
            </a:r>
            <a:endParaRPr sz="28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2400">
                <a:solidFill>
                  <a:schemeClr val="dk1"/>
                </a:solidFill>
                <a:highlight>
                  <a:srgbClr val="FFFFFF"/>
                </a:highlight>
              </a:rPr>
              <a:t>There are cases where technology proves to be a bane rather than a boon. One such instance is that congestion in a blockchain network can result in a delayed transaction and eventually push transactional cost above the cost incurred in traditional contracts.</a:t>
            </a:r>
            <a:endParaRPr sz="2400">
              <a:solidFill>
                <a:schemeClr val="dk1"/>
              </a:solidFill>
              <a:highlight>
                <a:srgbClr val="FFFFFF"/>
              </a:high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g1487c6d88b8_0_2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77</a:t>
            </a:fld>
            <a:endParaRPr/>
          </a:p>
        </p:txBody>
      </p:sp>
      <p:sp>
        <p:nvSpPr>
          <p:cNvPr id="889" name="Google Shape;889;g1487c6d88b8_0_223"/>
          <p:cNvSpPr txBox="1"/>
          <p:nvPr/>
        </p:nvSpPr>
        <p:spPr>
          <a:xfrm>
            <a:off x="574800" y="-86250"/>
            <a:ext cx="11617200" cy="7134000"/>
          </a:xfrm>
          <a:prstGeom prst="rect">
            <a:avLst/>
          </a:prstGeom>
          <a:noFill/>
          <a:ln>
            <a:noFill/>
          </a:ln>
        </p:spPr>
        <p:txBody>
          <a:bodyPr spcFirstLastPara="1" wrap="square" lIns="91425" tIns="91425" rIns="91425" bIns="91425" anchor="t" anchorCtr="0">
            <a:spAutoFit/>
          </a:bodyPr>
          <a:lstStyle/>
          <a:p>
            <a:pPr marL="0" lvl="0" indent="0" algn="l" rtl="0">
              <a:lnSpc>
                <a:spcPct val="118750"/>
              </a:lnSpc>
              <a:spcBef>
                <a:spcPts val="0"/>
              </a:spcBef>
              <a:spcAft>
                <a:spcPts val="0"/>
              </a:spcAft>
              <a:buNone/>
            </a:pPr>
            <a:r>
              <a:rPr lang="en-US" sz="2700" b="1">
                <a:solidFill>
                  <a:srgbClr val="212529"/>
                </a:solidFill>
                <a:highlight>
                  <a:srgbClr val="FFFFFF"/>
                </a:highlight>
                <a:latin typeface="Roboto"/>
                <a:ea typeface="Roboto"/>
                <a:cs typeface="Roboto"/>
                <a:sym typeface="Roboto"/>
              </a:rPr>
              <a:t>Uses Case for Smart Contracts</a:t>
            </a:r>
            <a:endParaRPr sz="2700" b="1">
              <a:solidFill>
                <a:srgbClr val="212529"/>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1600">
                <a:solidFill>
                  <a:schemeClr val="dk1"/>
                </a:solidFill>
                <a:highlight>
                  <a:srgbClr val="FFFFFF"/>
                </a:highlight>
              </a:rPr>
              <a:t>Smart contracts are finding applications across industries. However, the low-hanging fruits for these contracts are applications in which contracts are narrow, objective, and mechanical. Agreed-upon clauses are straightforward and have clearly defined outcomes.</a:t>
            </a:r>
            <a:endParaRPr sz="1600">
              <a:solidFill>
                <a:schemeClr val="dk1"/>
              </a:solidFill>
              <a:highlight>
                <a:srgbClr val="FFFFFF"/>
              </a:highlight>
            </a:endParaRPr>
          </a:p>
          <a:p>
            <a:pPr marL="0" lvl="0" indent="0" algn="l" rtl="0">
              <a:lnSpc>
                <a:spcPct val="150000"/>
              </a:lnSpc>
              <a:spcBef>
                <a:spcPts val="1500"/>
              </a:spcBef>
              <a:spcAft>
                <a:spcPts val="0"/>
              </a:spcAft>
              <a:buNone/>
            </a:pPr>
            <a:r>
              <a:rPr lang="en-US" sz="1600">
                <a:solidFill>
                  <a:schemeClr val="dk1"/>
                </a:solidFill>
                <a:highlight>
                  <a:srgbClr val="FFFFFF"/>
                </a:highlight>
              </a:rPr>
              <a:t>A few of the prominent legal use cases are as follows:</a:t>
            </a:r>
            <a:endParaRPr sz="1600">
              <a:solidFill>
                <a:schemeClr val="dk1"/>
              </a:solidFill>
              <a:highlight>
                <a:srgbClr val="FFFFFF"/>
              </a:highlight>
            </a:endParaRPr>
          </a:p>
          <a:p>
            <a:pPr marL="0" lvl="0" indent="0" algn="l" rtl="0">
              <a:lnSpc>
                <a:spcPct val="136363"/>
              </a:lnSpc>
              <a:spcBef>
                <a:spcPts val="1500"/>
              </a:spcBef>
              <a:spcAft>
                <a:spcPts val="0"/>
              </a:spcAft>
              <a:buNone/>
            </a:pPr>
            <a:r>
              <a:rPr lang="en-US" sz="2050" b="1">
                <a:solidFill>
                  <a:schemeClr val="dk1"/>
                </a:solidFill>
                <a:highlight>
                  <a:srgbClr val="FFFFFF"/>
                </a:highlight>
                <a:latin typeface="Roboto"/>
                <a:ea typeface="Roboto"/>
                <a:cs typeface="Roboto"/>
                <a:sym typeface="Roboto"/>
              </a:rPr>
              <a:t>1. Intellectual Property Rights</a:t>
            </a:r>
            <a:endParaRPr sz="20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1600">
                <a:solidFill>
                  <a:schemeClr val="dk1"/>
                </a:solidFill>
                <a:highlight>
                  <a:srgbClr val="FFFFFF"/>
                </a:highlight>
              </a:rPr>
              <a:t>With increased digitalization, intellectual property thefts have increased, which is impacting the livelihoods of authors, artists, and inventors. Blockchain-based smart contracts leverage non-fungible-tokens (NFTs), which are cryptographic tokens used to represent the unique property. This technology allows users to upload and register their work with time stamps on a public ledger to create irrefutable proof of ownership. </a:t>
            </a:r>
            <a:endParaRPr sz="1600">
              <a:solidFill>
                <a:schemeClr val="dk1"/>
              </a:solidFill>
              <a:highlight>
                <a:srgbClr val="FFFFFF"/>
              </a:highlight>
            </a:endParaRPr>
          </a:p>
          <a:p>
            <a:pPr marL="0" lvl="0" indent="0" algn="l" rtl="0">
              <a:lnSpc>
                <a:spcPct val="136363"/>
              </a:lnSpc>
              <a:spcBef>
                <a:spcPts val="1500"/>
              </a:spcBef>
              <a:spcAft>
                <a:spcPts val="0"/>
              </a:spcAft>
              <a:buNone/>
            </a:pPr>
            <a:r>
              <a:rPr lang="en-US" sz="2050" b="1">
                <a:solidFill>
                  <a:schemeClr val="dk1"/>
                </a:solidFill>
                <a:highlight>
                  <a:srgbClr val="FFFFFF"/>
                </a:highlight>
                <a:latin typeface="Roboto"/>
                <a:ea typeface="Roboto"/>
                <a:cs typeface="Roboto"/>
                <a:sym typeface="Roboto"/>
              </a:rPr>
              <a:t>2. Property Rights</a:t>
            </a:r>
            <a:endParaRPr sz="20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1600">
                <a:solidFill>
                  <a:schemeClr val="dk1"/>
                </a:solidFill>
                <a:highlight>
                  <a:srgbClr val="FFFFFF"/>
                </a:highlight>
              </a:rPr>
              <a:t>The real-estate sector is relatively less organized and has a high dependence on intermediaries. The property owner can utilize blockchain architecture to bypass these intermediaries and register their properties on a public ledger. Additionally, they can sell their properties in a transparent and immutable way to save on transactional costs.</a:t>
            </a:r>
            <a:endParaRPr sz="1600">
              <a:solidFill>
                <a:schemeClr val="dk1"/>
              </a:solidFill>
              <a:highlight>
                <a:srgbClr val="FFFFFF"/>
              </a:highlight>
            </a:endParaRPr>
          </a:p>
          <a:p>
            <a:pPr marL="0" lvl="0" indent="0" algn="l" rtl="0">
              <a:lnSpc>
                <a:spcPct val="150000"/>
              </a:lnSpc>
              <a:spcBef>
                <a:spcPts val="1500"/>
              </a:spcBef>
              <a:spcAft>
                <a:spcPts val="1500"/>
              </a:spcAft>
              <a:buNone/>
            </a:pPr>
            <a:endParaRPr sz="1200">
              <a:solidFill>
                <a:schemeClr val="dk1"/>
              </a:solidFill>
              <a:highlight>
                <a:srgbClr val="FFFFFF"/>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1487c6d88b8_0_22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78</a:t>
            </a:fld>
            <a:endParaRPr/>
          </a:p>
        </p:txBody>
      </p:sp>
      <p:sp>
        <p:nvSpPr>
          <p:cNvPr id="896" name="Google Shape;896;g1487c6d88b8_0_228"/>
          <p:cNvSpPr txBox="1"/>
          <p:nvPr/>
        </p:nvSpPr>
        <p:spPr>
          <a:xfrm>
            <a:off x="299550" y="261275"/>
            <a:ext cx="11592900" cy="6576000"/>
          </a:xfrm>
          <a:prstGeom prst="rect">
            <a:avLst/>
          </a:prstGeom>
          <a:noFill/>
          <a:ln>
            <a:noFill/>
          </a:ln>
        </p:spPr>
        <p:txBody>
          <a:bodyPr spcFirstLastPara="1" wrap="square" lIns="91425" tIns="91425" rIns="91425" bIns="91425" anchor="t" anchorCtr="0">
            <a:spAutoFit/>
          </a:bodyPr>
          <a:lstStyle/>
          <a:p>
            <a:pPr marL="0" lvl="0" indent="0" algn="l" rtl="0">
              <a:lnSpc>
                <a:spcPct val="136363"/>
              </a:lnSpc>
              <a:spcBef>
                <a:spcPts val="0"/>
              </a:spcBef>
              <a:spcAft>
                <a:spcPts val="0"/>
              </a:spcAft>
              <a:buNone/>
            </a:pPr>
            <a:r>
              <a:rPr lang="en-US" sz="2150" b="1">
                <a:solidFill>
                  <a:schemeClr val="dk1"/>
                </a:solidFill>
                <a:highlight>
                  <a:srgbClr val="FFFFFF"/>
                </a:highlight>
                <a:latin typeface="Roboto"/>
                <a:ea typeface="Roboto"/>
                <a:cs typeface="Roboto"/>
                <a:sym typeface="Roboto"/>
              </a:rPr>
              <a:t>3. Chain of Custody</a:t>
            </a:r>
            <a:endParaRPr sz="21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2000">
                <a:solidFill>
                  <a:schemeClr val="dk1"/>
                </a:solidFill>
                <a:highlight>
                  <a:srgbClr val="FFFFFF"/>
                </a:highlight>
              </a:rPr>
              <a:t>It is the evidence handling process from obtaining a piece of evidence to presenting it in court. During this time-frame, the evidence is handled by multiple people and can easily be tampered with.</a:t>
            </a:r>
            <a:endParaRPr sz="2000">
              <a:solidFill>
                <a:schemeClr val="dk1"/>
              </a:solidFill>
              <a:highlight>
                <a:srgbClr val="FFFFFF"/>
              </a:highlight>
            </a:endParaRPr>
          </a:p>
          <a:p>
            <a:pPr marL="0" lvl="0" indent="0" algn="l" rtl="0">
              <a:lnSpc>
                <a:spcPct val="150000"/>
              </a:lnSpc>
              <a:spcBef>
                <a:spcPts val="1500"/>
              </a:spcBef>
              <a:spcAft>
                <a:spcPts val="0"/>
              </a:spcAft>
              <a:buNone/>
            </a:pPr>
            <a:r>
              <a:rPr lang="en-US" sz="2000">
                <a:solidFill>
                  <a:schemeClr val="dk1"/>
                </a:solidFill>
                <a:highlight>
                  <a:srgbClr val="FFFFFF"/>
                </a:highlight>
              </a:rPr>
              <a:t> Leveraging blockchain technology allows users to monitor the evidence in real-time by generating and tracking a unique evidence token for every item of data collected and stored. This creates a level of transparency and data integrity. </a:t>
            </a:r>
            <a:endParaRPr sz="2000">
              <a:solidFill>
                <a:schemeClr val="dk1"/>
              </a:solidFill>
              <a:highlight>
                <a:srgbClr val="FFFFFF"/>
              </a:highlight>
            </a:endParaRPr>
          </a:p>
          <a:p>
            <a:pPr marL="0" lvl="0" indent="0" algn="l" rtl="0">
              <a:lnSpc>
                <a:spcPct val="136363"/>
              </a:lnSpc>
              <a:spcBef>
                <a:spcPts val="1500"/>
              </a:spcBef>
              <a:spcAft>
                <a:spcPts val="0"/>
              </a:spcAft>
              <a:buNone/>
            </a:pPr>
            <a:r>
              <a:rPr lang="en-US" sz="2450" b="1">
                <a:solidFill>
                  <a:schemeClr val="dk1"/>
                </a:solidFill>
                <a:highlight>
                  <a:srgbClr val="FFFFFF"/>
                </a:highlight>
                <a:latin typeface="Roboto"/>
                <a:ea typeface="Roboto"/>
                <a:cs typeface="Roboto"/>
                <a:sym typeface="Roboto"/>
              </a:rPr>
              <a:t>4. Electronic Signatures and Notarization</a:t>
            </a:r>
            <a:endParaRPr sz="2450" b="1">
              <a:solidFill>
                <a:schemeClr val="dk1"/>
              </a:solidFill>
              <a:highlight>
                <a:srgbClr val="FFFFFF"/>
              </a:highlight>
              <a:latin typeface="Roboto"/>
              <a:ea typeface="Roboto"/>
              <a:cs typeface="Roboto"/>
              <a:sym typeface="Roboto"/>
            </a:endParaRPr>
          </a:p>
          <a:p>
            <a:pPr marL="0" lvl="0" indent="0" algn="l" rtl="0">
              <a:lnSpc>
                <a:spcPct val="150000"/>
              </a:lnSpc>
              <a:spcBef>
                <a:spcPts val="1500"/>
              </a:spcBef>
              <a:spcAft>
                <a:spcPts val="0"/>
              </a:spcAft>
              <a:buNone/>
            </a:pPr>
            <a:r>
              <a:rPr lang="en-US" sz="2000">
                <a:solidFill>
                  <a:schemeClr val="dk1"/>
                </a:solidFill>
                <a:highlight>
                  <a:srgbClr val="FFFFFF"/>
                </a:highlight>
              </a:rPr>
              <a:t>Electronic signatures speed up the approval process. Currently, most organizations are leveraging platforms like DocuSign or AdobeSign. </a:t>
            </a:r>
            <a:endParaRPr sz="2000">
              <a:solidFill>
                <a:schemeClr val="dk1"/>
              </a:solidFill>
              <a:highlight>
                <a:srgbClr val="FFFFFF"/>
              </a:highlight>
            </a:endParaRPr>
          </a:p>
          <a:p>
            <a:pPr marL="0" lvl="0" indent="0" algn="l" rtl="0">
              <a:lnSpc>
                <a:spcPct val="150000"/>
              </a:lnSpc>
              <a:spcBef>
                <a:spcPts val="1500"/>
              </a:spcBef>
              <a:spcAft>
                <a:spcPts val="1500"/>
              </a:spcAft>
              <a:buNone/>
            </a:pPr>
            <a:r>
              <a:rPr lang="en-US" sz="2000">
                <a:solidFill>
                  <a:schemeClr val="dk1"/>
                </a:solidFill>
                <a:highlight>
                  <a:srgbClr val="FFFFFF"/>
                </a:highlight>
              </a:rPr>
              <a:t>Blockchain-based smart contracts reduce the cost associated with e-signatures to a fraction of the original cost. It makes the notarization process more trustworthy through document authentication and signature verification with time stamps and hashes</a:t>
            </a:r>
            <a:r>
              <a:rPr lang="en-US" sz="1700">
                <a:solidFill>
                  <a:schemeClr val="dk1"/>
                </a:solidFill>
                <a:highlight>
                  <a:srgbClr val="FFFFFF"/>
                </a:highlight>
              </a:rPr>
              <a:t>.</a:t>
            </a:r>
            <a:endParaRPr sz="1700">
              <a:solidFill>
                <a:schemeClr val="dk1"/>
              </a:solidFill>
              <a:highlight>
                <a:srgbClr val="FFFFFF"/>
              </a:high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g1487c6d88b8_0_23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79</a:t>
            </a:fld>
            <a:endParaRPr/>
          </a:p>
        </p:txBody>
      </p:sp>
      <p:sp>
        <p:nvSpPr>
          <p:cNvPr id="903" name="Google Shape;903;g1487c6d88b8_0_233"/>
          <p:cNvSpPr txBox="1"/>
          <p:nvPr/>
        </p:nvSpPr>
        <p:spPr>
          <a:xfrm>
            <a:off x="121925" y="783800"/>
            <a:ext cx="117393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t>https://techblog.geekyants.com/e-voting-via-blockchain-a-case-study</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9"/>
          <p:cNvPicPr preferRelativeResize="0"/>
          <p:nvPr/>
        </p:nvPicPr>
        <p:blipFill rotWithShape="1">
          <a:blip r:embed="rId3">
            <a:alphaModFix/>
          </a:blip>
          <a:srcRect/>
          <a:stretch/>
        </p:blipFill>
        <p:spPr>
          <a:xfrm>
            <a:off x="1142603" y="1638300"/>
            <a:ext cx="10230247" cy="4572000"/>
          </a:xfrm>
          <a:prstGeom prst="rect">
            <a:avLst/>
          </a:prstGeom>
          <a:noFill/>
          <a:ln>
            <a:noFill/>
          </a:ln>
        </p:spPr>
      </p:pic>
      <p:sp>
        <p:nvSpPr>
          <p:cNvPr id="176" name="Google Shape;176;p9"/>
          <p:cNvSpPr/>
          <p:nvPr/>
        </p:nvSpPr>
        <p:spPr>
          <a:xfrm>
            <a:off x="487135" y="485775"/>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Merkle Root Creation</a:t>
            </a:r>
            <a:endParaRPr sz="3600">
              <a:solidFill>
                <a:schemeClr val="lt1"/>
              </a:solidFill>
              <a:latin typeface="Rockwell"/>
              <a:ea typeface="Rockwell"/>
              <a:cs typeface="Rockwell"/>
              <a:sym typeface="Rockwell"/>
            </a:endParaRPr>
          </a:p>
        </p:txBody>
      </p:sp>
      <p:sp>
        <p:nvSpPr>
          <p:cNvPr id="177" name="Google Shape;177;p9"/>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178" name="Google Shape;178;p9"/>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179" name="Google Shape;179;p9"/>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8</a:t>
            </a:fld>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0"/>
          <p:cNvSpPr/>
          <p:nvPr/>
        </p:nvSpPr>
        <p:spPr>
          <a:xfrm>
            <a:off x="1168628" y="1623510"/>
            <a:ext cx="2528137" cy="1256473"/>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185" name="Google Shape;185;p10"/>
          <p:cNvSpPr txBox="1"/>
          <p:nvPr/>
        </p:nvSpPr>
        <p:spPr>
          <a:xfrm>
            <a:off x="1402343" y="1928580"/>
            <a:ext cx="206070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Hash of the previous block</a:t>
            </a:r>
            <a:endParaRPr/>
          </a:p>
        </p:txBody>
      </p:sp>
      <p:sp>
        <p:nvSpPr>
          <p:cNvPr id="186" name="Google Shape;186;p10"/>
          <p:cNvSpPr/>
          <p:nvPr/>
        </p:nvSpPr>
        <p:spPr>
          <a:xfrm>
            <a:off x="4692263" y="1614094"/>
            <a:ext cx="2528137" cy="1256473"/>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187" name="Google Shape;187;p10"/>
          <p:cNvSpPr txBox="1"/>
          <p:nvPr/>
        </p:nvSpPr>
        <p:spPr>
          <a:xfrm>
            <a:off x="4846583" y="1928580"/>
            <a:ext cx="206070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Nonce 1</a:t>
            </a:r>
            <a:endParaRPr/>
          </a:p>
        </p:txBody>
      </p:sp>
      <p:sp>
        <p:nvSpPr>
          <p:cNvPr id="188" name="Google Shape;188;p10"/>
          <p:cNvSpPr/>
          <p:nvPr/>
        </p:nvSpPr>
        <p:spPr>
          <a:xfrm>
            <a:off x="8057108" y="1563534"/>
            <a:ext cx="2528137" cy="1256473"/>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189" name="Google Shape;189;p10"/>
          <p:cNvSpPr txBox="1"/>
          <p:nvPr/>
        </p:nvSpPr>
        <p:spPr>
          <a:xfrm>
            <a:off x="8290823" y="1868604"/>
            <a:ext cx="206070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Block of transactions</a:t>
            </a:r>
            <a:endParaRPr/>
          </a:p>
        </p:txBody>
      </p:sp>
      <p:sp>
        <p:nvSpPr>
          <p:cNvPr id="190" name="Google Shape;190;p10"/>
          <p:cNvSpPr/>
          <p:nvPr/>
        </p:nvSpPr>
        <p:spPr>
          <a:xfrm>
            <a:off x="4717371" y="4127225"/>
            <a:ext cx="2528137" cy="674402"/>
          </a:xfrm>
          <a:prstGeom prst="roundRect">
            <a:avLst>
              <a:gd name="adj" fmla="val 16667"/>
            </a:avLst>
          </a:prstGeom>
          <a:noFill/>
          <a:ln w="38100" cap="flat" cmpd="sng">
            <a:solidFill>
              <a:srgbClr val="A1A1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sp>
        <p:nvSpPr>
          <p:cNvPr id="191" name="Google Shape;191;p10"/>
          <p:cNvSpPr txBox="1"/>
          <p:nvPr/>
        </p:nvSpPr>
        <p:spPr>
          <a:xfrm>
            <a:off x="4951086" y="4279760"/>
            <a:ext cx="206070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Rockwell"/>
                <a:ea typeface="Rockwell"/>
                <a:cs typeface="Rockwell"/>
                <a:sym typeface="Rockwell"/>
              </a:rPr>
              <a:t>SHA-256()</a:t>
            </a:r>
            <a:endParaRPr/>
          </a:p>
        </p:txBody>
      </p:sp>
      <p:cxnSp>
        <p:nvCxnSpPr>
          <p:cNvPr id="192" name="Google Shape;192;p10"/>
          <p:cNvCxnSpPr>
            <a:endCxn id="190" idx="0"/>
          </p:cNvCxnSpPr>
          <p:nvPr/>
        </p:nvCxnSpPr>
        <p:spPr>
          <a:xfrm>
            <a:off x="2208940" y="2881625"/>
            <a:ext cx="3772500" cy="1245600"/>
          </a:xfrm>
          <a:prstGeom prst="straightConnector1">
            <a:avLst/>
          </a:prstGeom>
          <a:noFill/>
          <a:ln w="38100" cap="flat" cmpd="sng">
            <a:solidFill>
              <a:srgbClr val="C7C7C7"/>
            </a:solidFill>
            <a:prstDash val="solid"/>
            <a:round/>
            <a:headEnd type="none" w="sm" len="sm"/>
            <a:tailEnd type="triangle" w="med" len="med"/>
          </a:ln>
        </p:spPr>
      </p:cxnSp>
      <p:cxnSp>
        <p:nvCxnSpPr>
          <p:cNvPr id="193" name="Google Shape;193;p10"/>
          <p:cNvCxnSpPr>
            <a:stCxn id="186" idx="2"/>
            <a:endCxn id="190" idx="0"/>
          </p:cNvCxnSpPr>
          <p:nvPr/>
        </p:nvCxnSpPr>
        <p:spPr>
          <a:xfrm>
            <a:off x="5956332" y="2870567"/>
            <a:ext cx="25200" cy="1256700"/>
          </a:xfrm>
          <a:prstGeom prst="straightConnector1">
            <a:avLst/>
          </a:prstGeom>
          <a:noFill/>
          <a:ln w="38100" cap="flat" cmpd="sng">
            <a:solidFill>
              <a:srgbClr val="C7C7C7"/>
            </a:solidFill>
            <a:prstDash val="solid"/>
            <a:round/>
            <a:headEnd type="none" w="sm" len="sm"/>
            <a:tailEnd type="triangle" w="med" len="med"/>
          </a:ln>
        </p:spPr>
      </p:cxnSp>
      <p:cxnSp>
        <p:nvCxnSpPr>
          <p:cNvPr id="194" name="Google Shape;194;p10"/>
          <p:cNvCxnSpPr>
            <a:stCxn id="188" idx="2"/>
            <a:endCxn id="190" idx="0"/>
          </p:cNvCxnSpPr>
          <p:nvPr/>
        </p:nvCxnSpPr>
        <p:spPr>
          <a:xfrm flipH="1">
            <a:off x="5981577" y="2820007"/>
            <a:ext cx="3339600" cy="1307100"/>
          </a:xfrm>
          <a:prstGeom prst="straightConnector1">
            <a:avLst/>
          </a:prstGeom>
          <a:noFill/>
          <a:ln w="38100" cap="flat" cmpd="sng">
            <a:solidFill>
              <a:srgbClr val="C7C7C7"/>
            </a:solidFill>
            <a:prstDash val="solid"/>
            <a:round/>
            <a:headEnd type="none" w="sm" len="sm"/>
            <a:tailEnd type="triangle" w="med" len="med"/>
          </a:ln>
        </p:spPr>
      </p:cxnSp>
      <p:cxnSp>
        <p:nvCxnSpPr>
          <p:cNvPr id="195" name="Google Shape;195;p10"/>
          <p:cNvCxnSpPr/>
          <p:nvPr/>
        </p:nvCxnSpPr>
        <p:spPr>
          <a:xfrm>
            <a:off x="5981439" y="4790602"/>
            <a:ext cx="25108" cy="1256658"/>
          </a:xfrm>
          <a:prstGeom prst="straightConnector1">
            <a:avLst/>
          </a:prstGeom>
          <a:noFill/>
          <a:ln w="38100" cap="flat" cmpd="sng">
            <a:solidFill>
              <a:srgbClr val="C7C7C7"/>
            </a:solidFill>
            <a:prstDash val="solid"/>
            <a:round/>
            <a:headEnd type="none" w="sm" len="sm"/>
            <a:tailEnd type="triangle" w="med" len="med"/>
          </a:ln>
        </p:spPr>
      </p:cxnSp>
      <p:sp>
        <p:nvSpPr>
          <p:cNvPr id="196" name="Google Shape;196;p10"/>
          <p:cNvSpPr/>
          <p:nvPr/>
        </p:nvSpPr>
        <p:spPr>
          <a:xfrm>
            <a:off x="2117873" y="6188008"/>
            <a:ext cx="82336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Rockwell"/>
                <a:ea typeface="Rockwell"/>
                <a:cs typeface="Rockwell"/>
                <a:sym typeface="Rockwell"/>
              </a:rPr>
              <a:t>0000557c7295adcce7f1db2c3ff2c719cb2728f005e43d66acdd577aeb0ad3d0</a:t>
            </a:r>
            <a:endParaRPr/>
          </a:p>
        </p:txBody>
      </p:sp>
      <p:sp>
        <p:nvSpPr>
          <p:cNvPr id="197" name="Google Shape;197;p10"/>
          <p:cNvSpPr/>
          <p:nvPr/>
        </p:nvSpPr>
        <p:spPr>
          <a:xfrm>
            <a:off x="487135" y="466725"/>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lt1"/>
                </a:solidFill>
                <a:latin typeface="Rockwell"/>
                <a:ea typeface="Rockwell"/>
                <a:cs typeface="Rockwell"/>
                <a:sym typeface="Rockwell"/>
              </a:rPr>
              <a:t>Hashcash Mapping</a:t>
            </a:r>
            <a:endParaRPr sz="3600">
              <a:solidFill>
                <a:schemeClr val="lt1"/>
              </a:solidFill>
              <a:latin typeface="Rockwell"/>
              <a:ea typeface="Rockwell"/>
              <a:cs typeface="Rockwell"/>
              <a:sym typeface="Rockwell"/>
            </a:endParaRPr>
          </a:p>
        </p:txBody>
      </p:sp>
      <p:sp>
        <p:nvSpPr>
          <p:cNvPr id="198" name="Google Shape;198;p10"/>
          <p:cNvSpPr txBox="1">
            <a:spLocks noGrp="1"/>
          </p:cNvSpPr>
          <p:nvPr>
            <p:ph type="dt" idx="10"/>
          </p:nvPr>
        </p:nvSpPr>
        <p:spPr>
          <a:xfrm>
            <a:off x="7416800" y="6400800"/>
            <a:ext cx="4003040" cy="274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300"/>
              <a:buFont typeface="Rockwell"/>
              <a:buNone/>
            </a:pPr>
            <a:r>
              <a:rPr lang="en-US"/>
              <a:t>Chandramouli, Asha, Abhilash, Meena</a:t>
            </a:r>
            <a:endParaRPr/>
          </a:p>
        </p:txBody>
      </p:sp>
      <p:sp>
        <p:nvSpPr>
          <p:cNvPr id="199" name="Google Shape;199;p10"/>
          <p:cNvSpPr txBox="1">
            <a:spLocks noGrp="1"/>
          </p:cNvSpPr>
          <p:nvPr>
            <p:ph type="ftr" idx="11"/>
          </p:nvPr>
        </p:nvSpPr>
        <p:spPr>
          <a:xfrm>
            <a:off x="1727200" y="6400800"/>
            <a:ext cx="5616352" cy="2743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Blockchain Technology</a:t>
            </a:r>
            <a:endParaRPr/>
          </a:p>
        </p:txBody>
      </p:sp>
      <p:sp>
        <p:nvSpPr>
          <p:cNvPr id="200" name="Google Shape;200;p10"/>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9</a:t>
            </a:fld>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2994</Words>
  <Application>Microsoft Office PowerPoint</Application>
  <PresentationFormat>Widescreen</PresentationFormat>
  <Paragraphs>526</Paragraphs>
  <Slides>79</Slides>
  <Notes>79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Times New Roman</vt:lpstr>
      <vt:lpstr>Courier New</vt:lpstr>
      <vt:lpstr>Rockwell</vt:lpstr>
      <vt:lpstr>Roboto</vt:lpstr>
      <vt:lpstr>Montserrat</vt:lpstr>
      <vt:lpstr>Calibri</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Abhilash K A</dc:creator>
  <cp:lastModifiedBy>Windows User</cp:lastModifiedBy>
  <cp:revision>1</cp:revision>
  <dcterms:created xsi:type="dcterms:W3CDTF">2019-03-20T11:19:10Z</dcterms:created>
  <dcterms:modified xsi:type="dcterms:W3CDTF">2022-09-19T23:38:20Z</dcterms:modified>
</cp:coreProperties>
</file>